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7/2/2026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7/2/2026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7/2/2026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365760" cy="68580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p:cNvSpPr/>
          <p:nvPr/>
        </p:nvSpPr>
        <p:spPr>
          <a:xfrm>
            <a:off x="914400" y="914400"/>
            <a:ext cx="2468880" cy="502920"/>
          </a:xfrm>
          <a:prstGeom prst="roundRect">
            <a:avLst>
              <a:gd name="adj" fmla="val 50000"/>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300" b="1">
                <a:solidFill>
                  <a:srgbClr val="141414"/>
                </a:solidFill>
                <a:latin typeface="Segoe UI"/>
              </a:rPr>
              <a:t>AI-BUSINESS · KIT</a:t>
            </a:r>
          </a:p>
        </p:txBody>
      </p:sp>
      <p:sp>
        <p:nvSpPr>
          <p:cNvPr id="5" name="TextBox 4"/>
          <p:cNvSpPr txBox="1"/>
          <p:nvPr/>
        </p:nvSpPr>
        <p:spPr>
          <a:xfrm>
            <a:off x="868680" y="1828800"/>
            <a:ext cx="10607040" cy="2743200"/>
          </a:xfrm>
          <a:prstGeom prst="rect">
            <a:avLst/>
          </a:prstGeom>
          <a:noFill/>
        </p:spPr>
        <p:txBody>
          <a:bodyPr wrap="square" lIns="45720" tIns="0" rIns="45720" bIns="0" anchor="t">
            <a:spAutoFit/>
          </a:bodyPr>
          <a:lstStyle/>
          <a:p>
            <a:pPr algn="l">
              <a:spcAft>
                <a:spcPts val="200"/>
              </a:spcAft>
            </a:pPr>
            <a:r>
              <a:rPr sz="4800" b="1" i="0">
                <a:solidFill>
                  <a:srgbClr val="FFFFFF"/>
                </a:solidFill>
                <a:latin typeface="Segoe UI"/>
              </a:rPr>
              <a:t>How to tell your clients</a:t>
            </a:r>
          </a:p>
          <a:p>
            <a:pPr algn="l">
              <a:spcAft>
                <a:spcPts val="400"/>
              </a:spcAft>
            </a:pPr>
            <a:r>
              <a:rPr sz="4800" b="1" i="0">
                <a:solidFill>
                  <a:srgbClr val="FFCE00"/>
                </a:solidFill>
                <a:latin typeface="Segoe UI"/>
              </a:rPr>
              <a:t>you have adopted AI</a:t>
            </a:r>
          </a:p>
        </p:txBody>
      </p:sp>
      <p:sp>
        <p:nvSpPr>
          <p:cNvPr id="6" name="TextBox 5"/>
          <p:cNvSpPr txBox="1"/>
          <p:nvPr/>
        </p:nvSpPr>
        <p:spPr>
          <a:xfrm>
            <a:off x="914400" y="4114800"/>
            <a:ext cx="10241280" cy="1188720"/>
          </a:xfrm>
          <a:prstGeom prst="rect">
            <a:avLst/>
          </a:prstGeom>
          <a:noFill/>
        </p:spPr>
        <p:txBody>
          <a:bodyPr wrap="square" lIns="45720" tIns="0" rIns="45720" bIns="0" anchor="t">
            <a:spAutoFit/>
          </a:bodyPr>
          <a:lstStyle/>
          <a:p>
            <a:pPr algn="l">
              <a:spcAft>
                <a:spcPts val="500"/>
              </a:spcAft>
            </a:pPr>
            <a:r>
              <a:rPr sz="1900" b="0" i="0" dirty="0">
                <a:solidFill>
                  <a:srgbClr val="C8C8C8"/>
                </a:solidFill>
                <a:latin typeface="Segoe UI"/>
              </a:rPr>
              <a:t>A ready kit: an owner's guide and 10 warm templates that turn the</a:t>
            </a:r>
          </a:p>
          <a:p>
            <a:pPr algn="l">
              <a:spcAft>
                <a:spcPts val="400"/>
              </a:spcAft>
            </a:pPr>
            <a:r>
              <a:rPr sz="1900" b="0" i="0" dirty="0">
                <a:solidFill>
                  <a:srgbClr val="C8C8C8"/>
                </a:solidFill>
                <a:latin typeface="Segoe UI"/>
              </a:rPr>
              <a:t>AI announcement into a gesture of care for your clients.</a:t>
            </a:r>
          </a:p>
        </p:txBody>
      </p:sp>
      <p:sp>
        <p:nvSpPr>
          <p:cNvPr id="7" name="Rectangle 6"/>
          <p:cNvSpPr/>
          <p:nvPr/>
        </p:nvSpPr>
        <p:spPr>
          <a:xfrm>
            <a:off x="502920" y="6419088"/>
            <a:ext cx="292608" cy="54864"/>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868680" y="6272784"/>
            <a:ext cx="4572000" cy="184666"/>
          </a:xfrm>
          <a:prstGeom prst="rect">
            <a:avLst/>
          </a:prstGeom>
          <a:noFill/>
        </p:spPr>
        <p:txBody>
          <a:bodyPr wrap="square" lIns="45720" tIns="0" rIns="45720" bIns="0" anchor="t">
            <a:spAutoFit/>
          </a:bodyPr>
          <a:lstStyle/>
          <a:p>
            <a:pPr algn="l">
              <a:spcAft>
                <a:spcPts val="400"/>
              </a:spcAft>
            </a:pPr>
            <a:r>
              <a:rPr sz="1200" b="1" i="0" dirty="0">
                <a:solidFill>
                  <a:srgbClr val="FFCE00"/>
                </a:solidFill>
                <a:latin typeface="Segoe UI"/>
              </a:rPr>
              <a:t>aibusiness.vc</a:t>
            </a:r>
            <a:r>
              <a:rPr lang="ru-RU" sz="1200" b="1" i="0" dirty="0">
                <a:solidFill>
                  <a:srgbClr val="FFCE00"/>
                </a:solidFill>
                <a:latin typeface="Segoe UI"/>
              </a:rPr>
              <a:t> </a:t>
            </a:r>
            <a:r>
              <a:rPr lang="en-US" sz="1200" b="1" dirty="0">
                <a:solidFill>
                  <a:srgbClr val="FFCE00"/>
                </a:solidFill>
                <a:latin typeface="Segoe UI"/>
              </a:rPr>
              <a:t>| Sergei Ponomarev | info@aibusiness.vc</a:t>
            </a:r>
            <a:endParaRPr sz="1200" b="1" i="0" dirty="0">
              <a:solidFill>
                <a:srgbClr val="FFCE00"/>
              </a:solidFill>
              <a:latin typeface="Segoe UI"/>
            </a:endParaRPr>
          </a:p>
        </p:txBody>
      </p:sp>
      <p:sp>
        <p:nvSpPr>
          <p:cNvPr id="9" name="TextBox 8"/>
          <p:cNvSpPr txBox="1"/>
          <p:nvPr/>
        </p:nvSpPr>
        <p:spPr>
          <a:xfrm>
            <a:off x="6675120" y="6291072"/>
            <a:ext cx="4937760" cy="365760"/>
          </a:xfrm>
          <a:prstGeom prst="rect">
            <a:avLst/>
          </a:prstGeom>
          <a:noFill/>
        </p:spPr>
        <p:txBody>
          <a:bodyPr wrap="square" lIns="45720" tIns="0" rIns="45720" bIns="0" anchor="t">
            <a:spAutoFit/>
          </a:bodyPr>
          <a:lstStyle/>
          <a:p>
            <a:pPr algn="r">
              <a:spcAft>
                <a:spcPts val="400"/>
              </a:spcAft>
            </a:pPr>
            <a:r>
              <a:rPr sz="1000" b="0" i="0">
                <a:solidFill>
                  <a:srgbClr val="9A9A9A"/>
                </a:solidFill>
                <a:latin typeface="Segoe UI"/>
              </a:rPr>
              <a:t>Kit: telling clients about your AI</a:t>
            </a:r>
          </a:p>
        </p:txBody>
      </p:sp>
      <p:pic>
        <p:nvPicPr>
          <p:cNvPr id="13" name="Рисунок 12">
            <a:extLst>
              <a:ext uri="{FF2B5EF4-FFF2-40B4-BE49-F238E27FC236}">
                <a16:creationId xmlns:a16="http://schemas.microsoft.com/office/drawing/2014/main" id="{9420AE1D-5D22-4075-A042-AFDA0C917029}"/>
              </a:ext>
            </a:extLst>
          </p:cNvPr>
          <p:cNvPicPr>
            <a:picLocks noChangeAspect="1"/>
          </p:cNvPicPr>
          <p:nvPr/>
        </p:nvPicPr>
        <p:blipFill rotWithShape="1">
          <a:blip r:embed="rId2"/>
          <a:srcRect l="4887" r="55742" b="50960"/>
          <a:stretch/>
        </p:blipFill>
        <p:spPr>
          <a:xfrm>
            <a:off x="8239416" y="1747433"/>
            <a:ext cx="3373464" cy="33631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914400" cy="68580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rot="16200000">
            <a:off x="-2286000" y="3108960"/>
            <a:ext cx="5486400" cy="640080"/>
          </a:xfrm>
          <a:prstGeom prst="rect">
            <a:avLst/>
          </a:prstGeom>
          <a:noFill/>
        </p:spPr>
        <p:txBody>
          <a:bodyPr wrap="none" anchor="ctr">
            <a:spAutoFit/>
          </a:bodyPr>
          <a:lstStyle/>
          <a:p>
            <a:pPr algn="ctr"/>
            <a:r>
              <a:rPr sz="1800" b="1">
                <a:solidFill>
                  <a:srgbClr val="141414"/>
                </a:solidFill>
                <a:latin typeface="Segoe UI"/>
              </a:rPr>
              <a:t>RIGHTS CARD</a:t>
            </a:r>
          </a:p>
        </p:txBody>
      </p:sp>
      <p:sp>
        <p:nvSpPr>
          <p:cNvPr id="5" name="TextBox 4"/>
          <p:cNvSpPr txBox="1"/>
          <p:nvPr/>
        </p:nvSpPr>
        <p:spPr>
          <a:xfrm>
            <a:off x="1280160" y="457200"/>
            <a:ext cx="10424160" cy="777240"/>
          </a:xfrm>
          <a:prstGeom prst="rect">
            <a:avLst/>
          </a:prstGeom>
          <a:noFill/>
        </p:spPr>
        <p:txBody>
          <a:bodyPr wrap="square" lIns="45720" tIns="0" rIns="45720" bIns="0" anchor="t">
            <a:spAutoFit/>
          </a:bodyPr>
          <a:lstStyle/>
          <a:p>
            <a:pPr algn="l">
              <a:spcAft>
                <a:spcPts val="400"/>
              </a:spcAft>
            </a:pPr>
            <a:r>
              <a:rPr sz="2600" b="1" i="0">
                <a:solidFill>
                  <a:srgbClr val="141414"/>
                </a:solidFill>
                <a:latin typeface="Segoe UI"/>
              </a:rPr>
              <a:t>Your rights when working with our AI</a:t>
            </a:r>
          </a:p>
        </p:txBody>
      </p:sp>
      <p:sp>
        <p:nvSpPr>
          <p:cNvPr id="6" name="TextBox 5"/>
          <p:cNvSpPr txBox="1"/>
          <p:nvPr/>
        </p:nvSpPr>
        <p:spPr>
          <a:xfrm>
            <a:off x="1280160" y="1207008"/>
            <a:ext cx="10424160" cy="246221"/>
          </a:xfrm>
          <a:prstGeom prst="rect">
            <a:avLst/>
          </a:prstGeom>
          <a:noFill/>
        </p:spPr>
        <p:txBody>
          <a:bodyPr wrap="square" lIns="45720" tIns="0" rIns="45720" bIns="0" anchor="t">
            <a:spAutoFit/>
          </a:bodyPr>
          <a:lstStyle/>
          <a:p>
            <a:pPr algn="l">
              <a:spcAft>
                <a:spcPts val="400"/>
              </a:spcAft>
            </a:pPr>
            <a:r>
              <a:rPr sz="1600" b="0" i="1" dirty="0">
                <a:solidFill>
                  <a:srgbClr val="6B6B6B"/>
                </a:solidFill>
                <a:latin typeface="Segoe UI"/>
              </a:rPr>
              <a:t>We use AI honestly and on your side. Here is what you always have:</a:t>
            </a:r>
          </a:p>
        </p:txBody>
      </p:sp>
      <p:sp>
        <p:nvSpPr>
          <p:cNvPr id="7" name="Rounded Rectangle 6"/>
          <p:cNvSpPr/>
          <p:nvPr/>
        </p:nvSpPr>
        <p:spPr>
          <a:xfrm>
            <a:off x="1280160" y="1691640"/>
            <a:ext cx="5074920" cy="4343400"/>
          </a:xfrm>
          <a:prstGeom prst="roundRect">
            <a:avLst>
              <a:gd name="adj" fmla="val 2000"/>
            </a:avLst>
          </a:prstGeom>
          <a:solidFill>
            <a:srgbClr val="FFFFFF"/>
          </a:solidFill>
          <a:ln w="15875">
            <a:solidFill>
              <a:srgbClr val="C9C9C9"/>
            </a:solidFill>
          </a:ln>
          <a:effectLst/>
        </p:spPr>
        <p:style>
          <a:lnRef idx="1">
            <a:schemeClr val="accent1"/>
          </a:lnRef>
          <a:fillRef idx="3">
            <a:schemeClr val="accent1"/>
          </a:fillRef>
          <a:effectRef idx="2">
            <a:schemeClr val="accent1"/>
          </a:effectRef>
          <a:fontRef idx="minor">
            <a:schemeClr val="lt1"/>
          </a:fontRef>
        </p:style>
        <p:txBody>
          <a:bodyPr wrap="square" lIns="365760" tIns="201168" rIns="365760" bIns="164592" rtlCol="0" anchor="t"/>
          <a:lstStyle/>
          <a:p>
            <a:pPr algn="l">
              <a:spcAft>
                <a:spcPts val="700"/>
              </a:spcAft>
            </a:pPr>
            <a:r>
              <a:rPr sz="2000" b="1" i="0" dirty="0">
                <a:solidFill>
                  <a:srgbClr val="141414"/>
                </a:solidFill>
                <a:latin typeface="Segoe UI"/>
              </a:rPr>
              <a:t>Talking and decisions</a:t>
            </a:r>
            <a:endParaRPr lang="en-US" sz="2000" b="1" i="0" dirty="0">
              <a:solidFill>
                <a:srgbClr val="141414"/>
              </a:solidFill>
              <a:latin typeface="Segoe UI"/>
            </a:endParaRPr>
          </a:p>
          <a:p>
            <a:pPr algn="l">
              <a:spcAft>
                <a:spcPts val="700"/>
              </a:spcAft>
            </a:pPr>
            <a:endParaRPr sz="2000" b="1" i="0" dirty="0">
              <a:solidFill>
                <a:srgbClr val="141414"/>
              </a:solidFill>
              <a:latin typeface="Segoe UI"/>
            </a:endParaRPr>
          </a:p>
          <a:p>
            <a:pPr marL="285750" indent="-285750" algn="l">
              <a:spcAft>
                <a:spcPts val="500"/>
              </a:spcAft>
              <a:buFont typeface="Arial" panose="020B0604020202020204" pitchFamily="34" charset="0"/>
              <a:buChar char="•"/>
            </a:pPr>
            <a:r>
              <a:rPr sz="1600" b="0" i="0" dirty="0">
                <a:solidFill>
                  <a:srgbClr val="1A1A1A"/>
                </a:solidFill>
                <a:latin typeface="Segoe UI"/>
              </a:rPr>
              <a:t>Know that you are talking to AI, not a human</a:t>
            </a:r>
          </a:p>
          <a:p>
            <a:pPr marL="285750" indent="-285750" algn="l">
              <a:spcAft>
                <a:spcPts val="500"/>
              </a:spcAft>
              <a:buFont typeface="Arial" panose="020B0604020202020204" pitchFamily="34" charset="0"/>
              <a:buChar char="•"/>
            </a:pPr>
            <a:r>
              <a:rPr sz="1600" b="0" i="0" dirty="0">
                <a:solidFill>
                  <a:srgbClr val="1A1A1A"/>
                </a:solidFill>
                <a:latin typeface="Segoe UI"/>
              </a:rPr>
              <a:t>Switch to a person at any moment</a:t>
            </a:r>
          </a:p>
          <a:p>
            <a:pPr marL="285750" indent="-285750" algn="l">
              <a:spcAft>
                <a:spcPts val="500"/>
              </a:spcAft>
              <a:buFont typeface="Arial" panose="020B0604020202020204" pitchFamily="34" charset="0"/>
              <a:buChar char="•"/>
            </a:pPr>
            <a:r>
              <a:rPr sz="1600" b="0" i="0" dirty="0" err="1">
                <a:solidFill>
                  <a:srgbClr val="1A1A1A"/>
                </a:solidFill>
                <a:latin typeface="Segoe UI"/>
              </a:rPr>
              <a:t>Opt</a:t>
            </a:r>
            <a:r>
              <a:rPr sz="1600" b="0" i="0" dirty="0">
                <a:solidFill>
                  <a:srgbClr val="1A1A1A"/>
                </a:solidFill>
                <a:latin typeface="Segoe UI"/>
              </a:rPr>
              <a:t> out of AI and talk only to a person</a:t>
            </a:r>
          </a:p>
          <a:p>
            <a:pPr marL="285750" indent="-285750" algn="l">
              <a:spcAft>
                <a:spcPts val="500"/>
              </a:spcAft>
              <a:buFont typeface="Arial" panose="020B0604020202020204" pitchFamily="34" charset="0"/>
              <a:buChar char="•"/>
            </a:pPr>
            <a:r>
              <a:rPr sz="1600" b="0" i="0" dirty="0">
                <a:solidFill>
                  <a:srgbClr val="1A1A1A"/>
                </a:solidFill>
                <a:latin typeface="Segoe UI"/>
              </a:rPr>
              <a:t>Clear explanations in plain language</a:t>
            </a:r>
          </a:p>
          <a:p>
            <a:pPr marL="285750" indent="-285750" algn="l">
              <a:spcAft>
                <a:spcPts val="500"/>
              </a:spcAft>
              <a:buFont typeface="Arial" panose="020B0604020202020204" pitchFamily="34" charset="0"/>
              <a:buChar char="•"/>
            </a:pPr>
            <a:r>
              <a:rPr sz="1600" b="0" i="0" dirty="0">
                <a:solidFill>
                  <a:srgbClr val="1A1A1A"/>
                </a:solidFill>
                <a:latin typeface="Segoe UI"/>
              </a:rPr>
              <a:t>An explanation of a decision that affects you</a:t>
            </a:r>
          </a:p>
          <a:p>
            <a:pPr marL="285750" indent="-285750" algn="l">
              <a:spcAft>
                <a:spcPts val="500"/>
              </a:spcAft>
              <a:buFont typeface="Arial" panose="020B0604020202020204" pitchFamily="34" charset="0"/>
              <a:buChar char="•"/>
            </a:pPr>
            <a:r>
              <a:rPr sz="1600" b="0" i="0" dirty="0">
                <a:solidFill>
                  <a:srgbClr val="1A1A1A"/>
                </a:solidFill>
                <a:latin typeface="Segoe UI"/>
              </a:rPr>
              <a:t>A human review of that decision</a:t>
            </a:r>
          </a:p>
          <a:p>
            <a:pPr marL="285750" indent="-285750" algn="l">
              <a:spcAft>
                <a:spcPts val="700"/>
              </a:spcAft>
              <a:buFont typeface="Arial" panose="020B0604020202020204" pitchFamily="34" charset="0"/>
              <a:buChar char="•"/>
            </a:pPr>
            <a:r>
              <a:rPr sz="1600" b="0" i="0" dirty="0">
                <a:solidFill>
                  <a:srgbClr val="1A1A1A"/>
                </a:solidFill>
                <a:latin typeface="Segoe UI"/>
              </a:rPr>
              <a:t>Equal access, with no discrimination</a:t>
            </a:r>
          </a:p>
        </p:txBody>
      </p:sp>
      <p:sp>
        <p:nvSpPr>
          <p:cNvPr id="8" name="Rounded Rectangle 7"/>
          <p:cNvSpPr/>
          <p:nvPr/>
        </p:nvSpPr>
        <p:spPr>
          <a:xfrm>
            <a:off x="6629400" y="1691640"/>
            <a:ext cx="5074920" cy="4343400"/>
          </a:xfrm>
          <a:prstGeom prst="roundRect">
            <a:avLst>
              <a:gd name="adj" fmla="val 2000"/>
            </a:avLst>
          </a:prstGeom>
          <a:solidFill>
            <a:srgbClr val="FFFFFF"/>
          </a:solidFill>
          <a:ln w="15875">
            <a:solidFill>
              <a:srgbClr val="C9C9C9"/>
            </a:solidFill>
          </a:ln>
          <a:effectLst/>
        </p:spPr>
        <p:style>
          <a:lnRef idx="1">
            <a:schemeClr val="accent1"/>
          </a:lnRef>
          <a:fillRef idx="3">
            <a:schemeClr val="accent1"/>
          </a:fillRef>
          <a:effectRef idx="2">
            <a:schemeClr val="accent1"/>
          </a:effectRef>
          <a:fontRef idx="minor">
            <a:schemeClr val="lt1"/>
          </a:fontRef>
        </p:style>
        <p:txBody>
          <a:bodyPr wrap="square" lIns="365760" tIns="201168" rIns="365760" bIns="164592" rtlCol="0" anchor="t"/>
          <a:lstStyle/>
          <a:p>
            <a:pPr algn="l">
              <a:spcAft>
                <a:spcPts val="700"/>
              </a:spcAft>
            </a:pPr>
            <a:r>
              <a:rPr sz="2000" b="1" i="0" dirty="0">
                <a:solidFill>
                  <a:srgbClr val="141414"/>
                </a:solidFill>
                <a:latin typeface="Segoe UI"/>
              </a:rPr>
              <a:t>Your data and protection</a:t>
            </a:r>
            <a:endParaRPr lang="en-US" sz="2000" b="1" i="0" dirty="0">
              <a:solidFill>
                <a:srgbClr val="141414"/>
              </a:solidFill>
              <a:latin typeface="Segoe UI"/>
            </a:endParaRPr>
          </a:p>
          <a:p>
            <a:pPr algn="l">
              <a:spcAft>
                <a:spcPts val="700"/>
              </a:spcAft>
            </a:pPr>
            <a:endParaRPr sz="2000" b="1" i="0" dirty="0">
              <a:solidFill>
                <a:srgbClr val="141414"/>
              </a:solidFill>
              <a:latin typeface="Segoe UI"/>
            </a:endParaRPr>
          </a:p>
          <a:p>
            <a:pPr marL="285750" indent="-285750" algn="l">
              <a:spcAft>
                <a:spcPts val="500"/>
              </a:spcAft>
              <a:buFont typeface="Arial" panose="020B0604020202020204" pitchFamily="34" charset="0"/>
              <a:buChar char="•"/>
            </a:pPr>
            <a:r>
              <a:rPr sz="1600" b="0" i="0" dirty="0">
                <a:solidFill>
                  <a:srgbClr val="1A1A1A"/>
                </a:solidFill>
                <a:latin typeface="Segoe UI"/>
              </a:rPr>
              <a:t>Know what data the assistant uses</a:t>
            </a:r>
          </a:p>
          <a:p>
            <a:pPr marL="285750" indent="-285750" algn="l">
              <a:spcAft>
                <a:spcPts val="500"/>
              </a:spcAft>
              <a:buFont typeface="Arial" panose="020B0604020202020204" pitchFamily="34" charset="0"/>
              <a:buChar char="•"/>
            </a:pPr>
            <a:r>
              <a:rPr sz="1600" b="0" i="0" dirty="0">
                <a:solidFill>
                  <a:srgbClr val="1A1A1A"/>
                </a:solidFill>
                <a:latin typeface="Segoe UI"/>
              </a:rPr>
              <a:t>Know the purpose, sources and storage terms</a:t>
            </a:r>
          </a:p>
          <a:p>
            <a:pPr marL="285750" indent="-285750" algn="l">
              <a:spcAft>
                <a:spcPts val="500"/>
              </a:spcAft>
              <a:buFont typeface="Arial" panose="020B0604020202020204" pitchFamily="34" charset="0"/>
              <a:buChar char="•"/>
            </a:pPr>
            <a:r>
              <a:rPr sz="1600" b="0" i="0" dirty="0">
                <a:solidFill>
                  <a:srgbClr val="1A1A1A"/>
                </a:solidFill>
                <a:latin typeface="Segoe UI"/>
              </a:rPr>
              <a:t>Get a copy of your data and fix any errors</a:t>
            </a:r>
          </a:p>
          <a:p>
            <a:pPr marL="285750" indent="-285750" algn="l">
              <a:spcAft>
                <a:spcPts val="500"/>
              </a:spcAft>
              <a:buFont typeface="Arial" panose="020B0604020202020204" pitchFamily="34" charset="0"/>
              <a:buChar char="•"/>
            </a:pPr>
            <a:r>
              <a:rPr sz="1600" b="0" i="0" dirty="0">
                <a:solidFill>
                  <a:srgbClr val="1A1A1A"/>
                </a:solidFill>
                <a:latin typeface="Segoe UI"/>
              </a:rPr>
              <a:t>Not give data beyond what the service needs</a:t>
            </a:r>
          </a:p>
          <a:p>
            <a:pPr marL="285750" indent="-285750" algn="l">
              <a:spcAft>
                <a:spcPts val="500"/>
              </a:spcAft>
              <a:buFont typeface="Arial" panose="020B0604020202020204" pitchFamily="34" charset="0"/>
              <a:buChar char="•"/>
            </a:pPr>
            <a:r>
              <a:rPr sz="1600" b="0" i="0" dirty="0" err="1">
                <a:solidFill>
                  <a:srgbClr val="1A1A1A"/>
                </a:solidFill>
                <a:latin typeface="Segoe UI"/>
              </a:rPr>
              <a:t>Opt</a:t>
            </a:r>
            <a:r>
              <a:rPr sz="1600" b="0" i="0" dirty="0">
                <a:solidFill>
                  <a:srgbClr val="1A1A1A"/>
                </a:solidFill>
                <a:latin typeface="Segoe UI"/>
              </a:rPr>
              <a:t> out of recording and training on your data</a:t>
            </a:r>
          </a:p>
          <a:p>
            <a:pPr marL="285750" indent="-285750" algn="l">
              <a:spcAft>
                <a:spcPts val="500"/>
              </a:spcAft>
              <a:buFont typeface="Arial" panose="020B0604020202020204" pitchFamily="34" charset="0"/>
              <a:buChar char="•"/>
            </a:pPr>
            <a:r>
              <a:rPr sz="1600" b="0" i="0" dirty="0">
                <a:solidFill>
                  <a:srgbClr val="1A1A1A"/>
                </a:solidFill>
                <a:latin typeface="Segoe UI"/>
              </a:rPr>
              <a:t>Protection: your data is not used against you</a:t>
            </a:r>
          </a:p>
          <a:p>
            <a:pPr marL="285750" indent="-285750" algn="l">
              <a:spcAft>
                <a:spcPts val="700"/>
              </a:spcAft>
              <a:buFont typeface="Arial" panose="020B0604020202020204" pitchFamily="34" charset="0"/>
              <a:buChar char="•"/>
            </a:pPr>
            <a:r>
              <a:rPr sz="1600" b="0" i="0" dirty="0">
                <a:solidFill>
                  <a:srgbClr val="1A1A1A"/>
                </a:solidFill>
                <a:latin typeface="Segoe UI"/>
              </a:rPr>
              <a:t>Complain, get a reply and compensation for harm</a:t>
            </a:r>
          </a:p>
        </p:txBody>
      </p:sp>
      <p:sp>
        <p:nvSpPr>
          <p:cNvPr id="9" name="Rectangle 8"/>
          <p:cNvSpPr/>
          <p:nvPr/>
        </p:nvSpPr>
        <p:spPr>
          <a:xfrm>
            <a:off x="6537960" y="1874519"/>
            <a:ext cx="109728" cy="3977639"/>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80160" y="6108192"/>
            <a:ext cx="10424160" cy="365760"/>
          </a:xfrm>
          <a:prstGeom prst="rect">
            <a:avLst/>
          </a:prstGeom>
          <a:noFill/>
        </p:spPr>
        <p:txBody>
          <a:bodyPr wrap="square" lIns="45720" tIns="0" rIns="45720" bIns="0" anchor="t">
            <a:spAutoFit/>
          </a:bodyPr>
          <a:lstStyle/>
          <a:p>
            <a:pPr algn="l">
              <a:spcAft>
                <a:spcPts val="400"/>
              </a:spcAft>
            </a:pPr>
            <a:r>
              <a:rPr sz="1150" b="1" i="0">
                <a:solidFill>
                  <a:srgbClr val="141414"/>
                </a:solidFill>
                <a:latin typeface="Segoe UI"/>
              </a:rPr>
              <a:t>And most of all - we welcome your ideas on what to improve: </a:t>
            </a:r>
            <a:r>
              <a:rPr sz="1050" b="0" i="1">
                <a:solidFill>
                  <a:srgbClr val="6B6B6B"/>
                </a:solidFill>
                <a:latin typeface="Segoe UI"/>
              </a:rPr>
              <a:t>[contact].</a:t>
            </a:r>
          </a:p>
        </p:txBody>
      </p:sp>
      <p:sp>
        <p:nvSpPr>
          <p:cNvPr id="11" name="TextBox 10"/>
          <p:cNvSpPr txBox="1"/>
          <p:nvPr/>
        </p:nvSpPr>
        <p:spPr>
          <a:xfrm>
            <a:off x="9966960" y="6455664"/>
            <a:ext cx="1920240" cy="292608"/>
          </a:xfrm>
          <a:prstGeom prst="rect">
            <a:avLst/>
          </a:prstGeom>
          <a:noFill/>
        </p:spPr>
        <p:txBody>
          <a:bodyPr wrap="square" lIns="45720" tIns="0" rIns="45720" bIns="0" anchor="t">
            <a:spAutoFit/>
          </a:bodyPr>
          <a:lstStyle/>
          <a:p>
            <a:pPr algn="r">
              <a:spcAft>
                <a:spcPts val="400"/>
              </a:spcAft>
            </a:pPr>
            <a:r>
              <a:rPr sz="900" b="0" i="0">
                <a:solidFill>
                  <a:srgbClr val="C4C4C4"/>
                </a:solidFill>
                <a:latin typeface="Segoe UI"/>
              </a:rPr>
              <a:t>aibusiness.vc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914400" cy="68580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rot="16200000">
            <a:off x="-2286000" y="3108960"/>
            <a:ext cx="5486400" cy="640080"/>
          </a:xfrm>
          <a:prstGeom prst="rect">
            <a:avLst/>
          </a:prstGeom>
          <a:noFill/>
        </p:spPr>
        <p:txBody>
          <a:bodyPr wrap="none" anchor="ctr">
            <a:spAutoFit/>
          </a:bodyPr>
          <a:lstStyle/>
          <a:p>
            <a:pPr algn="ctr"/>
            <a:r>
              <a:rPr sz="1800" b="1">
                <a:solidFill>
                  <a:srgbClr val="141414"/>
                </a:solidFill>
                <a:latin typeface="Segoe UI"/>
              </a:rPr>
              <a:t>HOW WE STORE DATA</a:t>
            </a:r>
          </a:p>
        </p:txBody>
      </p:sp>
      <p:sp>
        <p:nvSpPr>
          <p:cNvPr id="5" name="TextBox 4"/>
          <p:cNvSpPr txBox="1"/>
          <p:nvPr/>
        </p:nvSpPr>
        <p:spPr>
          <a:xfrm>
            <a:off x="1280160" y="457200"/>
            <a:ext cx="10424160" cy="822960"/>
          </a:xfrm>
          <a:prstGeom prst="rect">
            <a:avLst/>
          </a:prstGeom>
          <a:noFill/>
        </p:spPr>
        <p:txBody>
          <a:bodyPr wrap="square" lIns="45720" tIns="0" rIns="45720" bIns="0" anchor="t">
            <a:spAutoFit/>
          </a:bodyPr>
          <a:lstStyle/>
          <a:p>
            <a:pPr algn="l">
              <a:spcAft>
                <a:spcPts val="400"/>
              </a:spcAft>
            </a:pPr>
            <a:r>
              <a:rPr sz="2700" b="1" i="0">
                <a:solidFill>
                  <a:srgbClr val="141414"/>
                </a:solidFill>
                <a:latin typeface="Segoe UI"/>
              </a:rPr>
              <a:t>How we handle your data</a:t>
            </a:r>
          </a:p>
        </p:txBody>
      </p:sp>
      <p:sp>
        <p:nvSpPr>
          <p:cNvPr id="6" name="Rounded Rectangle 5"/>
          <p:cNvSpPr/>
          <p:nvPr/>
        </p:nvSpPr>
        <p:spPr>
          <a:xfrm>
            <a:off x="1280160" y="1417320"/>
            <a:ext cx="6974840" cy="4846320"/>
          </a:xfrm>
          <a:prstGeom prst="roundRect">
            <a:avLst>
              <a:gd name="adj" fmla="val 2000"/>
            </a:avLst>
          </a:prstGeom>
          <a:solidFill>
            <a:srgbClr val="FFFFFF"/>
          </a:solidFill>
          <a:ln w="15875">
            <a:solidFill>
              <a:srgbClr val="C9C9C9"/>
            </a:solidFill>
          </a:ln>
          <a:effectLst/>
        </p:spPr>
        <p:style>
          <a:lnRef idx="1">
            <a:schemeClr val="accent1"/>
          </a:lnRef>
          <a:fillRef idx="3">
            <a:schemeClr val="accent1"/>
          </a:fillRef>
          <a:effectRef idx="2">
            <a:schemeClr val="accent1"/>
          </a:effectRef>
          <a:fontRef idx="minor">
            <a:schemeClr val="lt1"/>
          </a:fontRef>
        </p:style>
        <p:txBody>
          <a:bodyPr wrap="square" lIns="365760" tIns="274320" rIns="365760" bIns="164592" rtlCol="0" anchor="t"/>
          <a:lstStyle/>
          <a:p>
            <a:pPr algn="l">
              <a:spcAft>
                <a:spcPts val="800"/>
              </a:spcAft>
            </a:pPr>
            <a:r>
              <a:rPr sz="1600" b="0" i="1" dirty="0">
                <a:solidFill>
                  <a:srgbClr val="6B6B6B"/>
                </a:solidFill>
                <a:latin typeface="Segoe UI"/>
              </a:rPr>
              <a:t>Briefly and honestly about your data:</a:t>
            </a:r>
          </a:p>
          <a:p>
            <a:pPr algn="l">
              <a:spcAft>
                <a:spcPts val="600"/>
              </a:spcAft>
            </a:pPr>
            <a:r>
              <a:rPr sz="1600" b="1" i="0" dirty="0">
                <a:solidFill>
                  <a:srgbClr val="141414"/>
                </a:solidFill>
                <a:latin typeface="Segoe UI"/>
              </a:rPr>
              <a:t>What we collect. </a:t>
            </a:r>
            <a:r>
              <a:rPr sz="1600" b="0" i="0" dirty="0">
                <a:solidFill>
                  <a:srgbClr val="1A1A1A"/>
                </a:solidFill>
                <a:latin typeface="Segoe UI"/>
              </a:rPr>
              <a:t>[what data: e.g. name, contacts, request history].</a:t>
            </a:r>
          </a:p>
          <a:p>
            <a:pPr algn="l">
              <a:spcAft>
                <a:spcPts val="600"/>
              </a:spcAft>
            </a:pPr>
            <a:r>
              <a:rPr sz="1600" b="1" i="0" dirty="0">
                <a:solidFill>
                  <a:srgbClr val="141414"/>
                </a:solidFill>
                <a:latin typeface="Segoe UI"/>
              </a:rPr>
              <a:t>Why. </a:t>
            </a:r>
            <a:r>
              <a:rPr sz="1600" b="0" i="0" dirty="0">
                <a:solidFill>
                  <a:srgbClr val="1A1A1A"/>
                </a:solidFill>
                <a:latin typeface="Segoe UI"/>
              </a:rPr>
              <a:t>Only to serve you and answer faster. We do not sell it or share it needlessly.</a:t>
            </a:r>
          </a:p>
          <a:p>
            <a:pPr algn="l">
              <a:spcAft>
                <a:spcPts val="600"/>
              </a:spcAft>
            </a:pPr>
            <a:r>
              <a:rPr sz="1600" b="1" i="0" dirty="0">
                <a:solidFill>
                  <a:srgbClr val="141414"/>
                </a:solidFill>
                <a:latin typeface="Segoe UI"/>
              </a:rPr>
              <a:t>How long we keep it. </a:t>
            </a:r>
            <a:r>
              <a:rPr sz="1600" b="0" i="0" dirty="0">
                <a:solidFill>
                  <a:srgbClr val="1A1A1A"/>
                </a:solidFill>
                <a:latin typeface="Segoe UI"/>
              </a:rPr>
              <a:t>[period, e.g. 12 months], after which we delete it.</a:t>
            </a:r>
          </a:p>
          <a:p>
            <a:pPr algn="l">
              <a:spcAft>
                <a:spcPts val="600"/>
              </a:spcAft>
            </a:pPr>
            <a:r>
              <a:rPr sz="1600" b="1" i="0" dirty="0">
                <a:solidFill>
                  <a:srgbClr val="141414"/>
                </a:solidFill>
                <a:latin typeface="Segoe UI"/>
              </a:rPr>
              <a:t>Recording, quality and training. </a:t>
            </a:r>
            <a:r>
              <a:rPr sz="1600" b="0" i="0" dirty="0">
                <a:solidFill>
                  <a:srgbClr val="1A1A1A"/>
                </a:solidFill>
                <a:latin typeface="Segoe UI"/>
              </a:rPr>
              <a:t>We may record chats for quality control. For AI training we [use only </a:t>
            </a:r>
            <a:r>
              <a:rPr sz="1600" b="0" i="0" dirty="0" err="1">
                <a:solidFill>
                  <a:srgbClr val="1A1A1A"/>
                </a:solidFill>
                <a:latin typeface="Segoe UI"/>
              </a:rPr>
              <a:t>anonymised</a:t>
            </a:r>
            <a:r>
              <a:rPr sz="1600" b="0" i="0" dirty="0">
                <a:solidFill>
                  <a:srgbClr val="1A1A1A"/>
                </a:solidFill>
                <a:latin typeface="Segoe UI"/>
              </a:rPr>
              <a:t> data with consent / do not use it].</a:t>
            </a:r>
          </a:p>
          <a:p>
            <a:pPr algn="l">
              <a:spcAft>
                <a:spcPts val="600"/>
              </a:spcAft>
            </a:pPr>
            <a:r>
              <a:rPr sz="1600" b="1" i="0" dirty="0">
                <a:solidFill>
                  <a:srgbClr val="141414"/>
                </a:solidFill>
                <a:latin typeface="Segoe UI"/>
              </a:rPr>
              <a:t>Who else has access. </a:t>
            </a:r>
            <a:r>
              <a:rPr sz="1600" b="0" i="0" dirty="0">
                <a:solidFill>
                  <a:srgbClr val="1A1A1A"/>
                </a:solidFill>
                <a:latin typeface="Segoe UI"/>
              </a:rPr>
              <a:t>Our AI platform [vendor] processes data under a contract; we do not pass it to others.</a:t>
            </a:r>
          </a:p>
          <a:p>
            <a:pPr algn="l">
              <a:spcAft>
                <a:spcPts val="600"/>
              </a:spcAft>
            </a:pPr>
            <a:r>
              <a:rPr sz="1600" b="1" i="0" dirty="0">
                <a:solidFill>
                  <a:srgbClr val="141414"/>
                </a:solidFill>
                <a:latin typeface="Segoe UI"/>
              </a:rPr>
              <a:t>Your rights. </a:t>
            </a:r>
            <a:r>
              <a:rPr sz="1600" b="0" i="0" dirty="0">
                <a:solidFill>
                  <a:srgbClr val="1A1A1A"/>
                </a:solidFill>
                <a:latin typeface="Segoe UI"/>
              </a:rPr>
              <a:t>Know what we hold about you, get a copy, correct it and delete it.</a:t>
            </a:r>
          </a:p>
          <a:p>
            <a:pPr algn="l">
              <a:spcAft>
                <a:spcPts val="700"/>
              </a:spcAft>
            </a:pPr>
            <a:r>
              <a:rPr sz="1600" b="1" i="0" dirty="0">
                <a:solidFill>
                  <a:srgbClr val="141414"/>
                </a:solidFill>
                <a:latin typeface="Segoe UI"/>
              </a:rPr>
              <a:t>Responsible for data. </a:t>
            </a:r>
            <a:r>
              <a:rPr sz="1600" b="0" i="0" dirty="0">
                <a:solidFill>
                  <a:srgbClr val="1A1A1A"/>
                </a:solidFill>
                <a:latin typeface="Segoe UI"/>
              </a:rPr>
              <a:t>[contact].</a:t>
            </a:r>
          </a:p>
        </p:txBody>
      </p:sp>
      <p:sp>
        <p:nvSpPr>
          <p:cNvPr id="7" name="TextBox 6"/>
          <p:cNvSpPr txBox="1"/>
          <p:nvPr/>
        </p:nvSpPr>
        <p:spPr>
          <a:xfrm>
            <a:off x="1280160" y="6291072"/>
            <a:ext cx="10424160" cy="457200"/>
          </a:xfrm>
          <a:prstGeom prst="rect">
            <a:avLst/>
          </a:prstGeom>
          <a:noFill/>
        </p:spPr>
        <p:txBody>
          <a:bodyPr wrap="square" lIns="45720" tIns="0" rIns="45720" bIns="0" anchor="t">
            <a:spAutoFit/>
          </a:bodyPr>
          <a:lstStyle/>
          <a:p>
            <a:pPr algn="l">
              <a:spcAft>
                <a:spcPts val="400"/>
              </a:spcAft>
            </a:pPr>
            <a:r>
              <a:rPr sz="1100" b="0" i="1">
                <a:solidFill>
                  <a:srgbClr val="6B6B6B"/>
                </a:solidFill>
                <a:latin typeface="Segoe UI"/>
              </a:rPr>
              <a:t>Replace the [placeholders]. This is your plain-language privacy notice - it meets a legal duty.</a:t>
            </a:r>
          </a:p>
        </p:txBody>
      </p:sp>
      <p:sp>
        <p:nvSpPr>
          <p:cNvPr id="8" name="TextBox 7"/>
          <p:cNvSpPr txBox="1"/>
          <p:nvPr/>
        </p:nvSpPr>
        <p:spPr>
          <a:xfrm>
            <a:off x="9966960" y="6455664"/>
            <a:ext cx="1920240" cy="292608"/>
          </a:xfrm>
          <a:prstGeom prst="rect">
            <a:avLst/>
          </a:prstGeom>
          <a:noFill/>
        </p:spPr>
        <p:txBody>
          <a:bodyPr wrap="square" lIns="45720" tIns="0" rIns="45720" bIns="0" anchor="t">
            <a:spAutoFit/>
          </a:bodyPr>
          <a:lstStyle/>
          <a:p>
            <a:pPr algn="r">
              <a:spcAft>
                <a:spcPts val="400"/>
              </a:spcAft>
            </a:pPr>
            <a:r>
              <a:rPr sz="900" b="0" i="0">
                <a:solidFill>
                  <a:srgbClr val="C4C4C4"/>
                </a:solidFill>
                <a:latin typeface="Segoe UI"/>
              </a:rPr>
              <a:t>aibusiness.vc</a:t>
            </a:r>
          </a:p>
        </p:txBody>
      </p:sp>
      <p:pic>
        <p:nvPicPr>
          <p:cNvPr id="10" name="Рисунок 9">
            <a:extLst>
              <a:ext uri="{FF2B5EF4-FFF2-40B4-BE49-F238E27FC236}">
                <a16:creationId xmlns:a16="http://schemas.microsoft.com/office/drawing/2014/main" id="{3218FB6D-7AC2-4932-A73C-7916AA10D05F}"/>
              </a:ext>
            </a:extLst>
          </p:cNvPr>
          <p:cNvPicPr>
            <a:picLocks noChangeAspect="1"/>
          </p:cNvPicPr>
          <p:nvPr/>
        </p:nvPicPr>
        <p:blipFill rotWithShape="1">
          <a:blip r:embed="rId2"/>
          <a:srcRect l="4127" r="55706" b="50833"/>
          <a:stretch/>
        </p:blipFill>
        <p:spPr>
          <a:xfrm>
            <a:off x="8445500" y="1737360"/>
            <a:ext cx="3441700" cy="3371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914400" cy="68580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rot="16200000">
            <a:off x="-2286000" y="3108960"/>
            <a:ext cx="5486400" cy="640080"/>
          </a:xfrm>
          <a:prstGeom prst="rect">
            <a:avLst/>
          </a:prstGeom>
          <a:noFill/>
        </p:spPr>
        <p:txBody>
          <a:bodyPr wrap="none" anchor="ctr">
            <a:spAutoFit/>
          </a:bodyPr>
          <a:lstStyle/>
          <a:p>
            <a:pPr algn="ctr"/>
            <a:r>
              <a:rPr sz="1800" b="1">
                <a:solidFill>
                  <a:srgbClr val="141414"/>
                </a:solidFill>
                <a:latin typeface="Segoe UI"/>
              </a:rPr>
              <a:t>CAN &amp; CAN'T</a:t>
            </a:r>
          </a:p>
        </p:txBody>
      </p:sp>
      <p:sp>
        <p:nvSpPr>
          <p:cNvPr id="5" name="TextBox 4"/>
          <p:cNvSpPr txBox="1"/>
          <p:nvPr/>
        </p:nvSpPr>
        <p:spPr>
          <a:xfrm>
            <a:off x="1280160" y="457200"/>
            <a:ext cx="10424160" cy="822960"/>
          </a:xfrm>
          <a:prstGeom prst="rect">
            <a:avLst/>
          </a:prstGeom>
          <a:noFill/>
        </p:spPr>
        <p:txBody>
          <a:bodyPr wrap="square" lIns="45720" tIns="0" rIns="45720" bIns="0" anchor="t">
            <a:spAutoFit/>
          </a:bodyPr>
          <a:lstStyle/>
          <a:p>
            <a:pPr algn="l">
              <a:spcAft>
                <a:spcPts val="400"/>
              </a:spcAft>
            </a:pPr>
            <a:r>
              <a:rPr sz="2600" b="1" i="0">
                <a:solidFill>
                  <a:srgbClr val="141414"/>
                </a:solidFill>
                <a:latin typeface="Segoe UI"/>
              </a:rPr>
              <a:t>What the assistant can and cannot do</a:t>
            </a:r>
          </a:p>
        </p:txBody>
      </p:sp>
      <p:sp>
        <p:nvSpPr>
          <p:cNvPr id="6" name="TextBox 5"/>
          <p:cNvSpPr txBox="1"/>
          <p:nvPr/>
        </p:nvSpPr>
        <p:spPr>
          <a:xfrm>
            <a:off x="1280160" y="1234440"/>
            <a:ext cx="10424160" cy="246221"/>
          </a:xfrm>
          <a:prstGeom prst="rect">
            <a:avLst/>
          </a:prstGeom>
          <a:noFill/>
        </p:spPr>
        <p:txBody>
          <a:bodyPr wrap="square" lIns="45720" tIns="0" rIns="45720" bIns="0" anchor="t">
            <a:spAutoFit/>
          </a:bodyPr>
          <a:lstStyle/>
          <a:p>
            <a:pPr algn="l">
              <a:spcAft>
                <a:spcPts val="400"/>
              </a:spcAft>
            </a:pPr>
            <a:r>
              <a:rPr sz="1600" b="0" i="1" dirty="0">
                <a:solidFill>
                  <a:srgbClr val="6B6B6B"/>
                </a:solidFill>
                <a:latin typeface="Segoe UI"/>
              </a:rPr>
              <a:t>We are honest so you know what to expect. Either way, we are here for you.</a:t>
            </a:r>
          </a:p>
        </p:txBody>
      </p:sp>
      <p:sp>
        <p:nvSpPr>
          <p:cNvPr id="7" name="Rounded Rectangle 6"/>
          <p:cNvSpPr/>
          <p:nvPr/>
        </p:nvSpPr>
        <p:spPr>
          <a:xfrm>
            <a:off x="1280160" y="1828800"/>
            <a:ext cx="5074920" cy="4069080"/>
          </a:xfrm>
          <a:prstGeom prst="roundRect">
            <a:avLst>
              <a:gd name="adj" fmla="val 2000"/>
            </a:avLst>
          </a:prstGeom>
          <a:solidFill>
            <a:srgbClr val="FFFFFF"/>
          </a:solidFill>
          <a:ln w="15875">
            <a:solidFill>
              <a:srgbClr val="C9C9C9"/>
            </a:solidFill>
          </a:ln>
          <a:effectLst/>
        </p:spPr>
        <p:style>
          <a:lnRef idx="1">
            <a:schemeClr val="accent1"/>
          </a:lnRef>
          <a:fillRef idx="3">
            <a:schemeClr val="accent1"/>
          </a:fillRef>
          <a:effectRef idx="2">
            <a:schemeClr val="accent1"/>
          </a:effectRef>
          <a:fontRef idx="minor">
            <a:schemeClr val="lt1"/>
          </a:fontRef>
        </p:style>
        <p:txBody>
          <a:bodyPr wrap="square" lIns="365760" tIns="219456" rIns="365760" bIns="164592" rtlCol="0" anchor="t"/>
          <a:lstStyle/>
          <a:p>
            <a:pPr algn="l">
              <a:spcAft>
                <a:spcPts val="800"/>
              </a:spcAft>
            </a:pPr>
            <a:r>
              <a:rPr sz="2000" b="1" i="0" dirty="0">
                <a:solidFill>
                  <a:srgbClr val="141414"/>
                </a:solidFill>
                <a:latin typeface="Segoe UI"/>
              </a:rPr>
              <a:t>It can</a:t>
            </a:r>
          </a:p>
          <a:p>
            <a:pPr marL="285750" indent="-285750" algn="l">
              <a:spcAft>
                <a:spcPts val="600"/>
              </a:spcAft>
              <a:buFont typeface="Arial" panose="020B0604020202020204" pitchFamily="34" charset="0"/>
              <a:buChar char="•"/>
            </a:pPr>
            <a:r>
              <a:rPr b="0" i="0" dirty="0">
                <a:solidFill>
                  <a:srgbClr val="1A1A1A"/>
                </a:solidFill>
                <a:latin typeface="Segoe UI"/>
              </a:rPr>
              <a:t>Answer questions about products, services and orders</a:t>
            </a:r>
          </a:p>
          <a:p>
            <a:pPr marL="285750" indent="-285750" algn="l">
              <a:spcAft>
                <a:spcPts val="600"/>
              </a:spcAft>
              <a:buFont typeface="Arial" panose="020B0604020202020204" pitchFamily="34" charset="0"/>
              <a:buChar char="•"/>
            </a:pPr>
            <a:r>
              <a:rPr b="0" i="0" dirty="0">
                <a:solidFill>
                  <a:srgbClr val="1A1A1A"/>
                </a:solidFill>
                <a:latin typeface="Segoe UI"/>
              </a:rPr>
              <a:t>Advise from our knowledge base around the clock</a:t>
            </a:r>
          </a:p>
          <a:p>
            <a:pPr marL="285750" indent="-285750" algn="l">
              <a:spcAft>
                <a:spcPts val="600"/>
              </a:spcAft>
              <a:buFont typeface="Arial" panose="020B0604020202020204" pitchFamily="34" charset="0"/>
              <a:buChar char="•"/>
            </a:pPr>
            <a:r>
              <a:rPr b="0" i="0" dirty="0">
                <a:solidFill>
                  <a:srgbClr val="1A1A1A"/>
                </a:solidFill>
                <a:latin typeface="Segoe UI"/>
              </a:rPr>
              <a:t>Quickly find the information you need</a:t>
            </a:r>
          </a:p>
          <a:p>
            <a:pPr marL="285750" indent="-285750" algn="l">
              <a:spcAft>
                <a:spcPts val="600"/>
              </a:spcAft>
              <a:buFont typeface="Arial" panose="020B0604020202020204" pitchFamily="34" charset="0"/>
              <a:buChar char="•"/>
            </a:pPr>
            <a:r>
              <a:rPr b="0" i="0" dirty="0">
                <a:solidFill>
                  <a:srgbClr val="1A1A1A"/>
                </a:solidFill>
                <a:latin typeface="Segoe UI"/>
              </a:rPr>
              <a:t>Tell you the status of your request or order</a:t>
            </a:r>
          </a:p>
          <a:p>
            <a:pPr marL="285750" indent="-285750" algn="l">
              <a:spcAft>
                <a:spcPts val="600"/>
              </a:spcAft>
              <a:buFont typeface="Arial" panose="020B0604020202020204" pitchFamily="34" charset="0"/>
              <a:buChar char="•"/>
            </a:pPr>
            <a:r>
              <a:rPr b="0" i="0" dirty="0">
                <a:solidFill>
                  <a:srgbClr val="1A1A1A"/>
                </a:solidFill>
                <a:latin typeface="Segoe UI"/>
              </a:rPr>
              <a:t>Help you file a standard request</a:t>
            </a:r>
          </a:p>
          <a:p>
            <a:pPr marL="285750" indent="-285750" algn="l">
              <a:spcAft>
                <a:spcPts val="700"/>
              </a:spcAft>
              <a:buFont typeface="Arial" panose="020B0604020202020204" pitchFamily="34" charset="0"/>
              <a:buChar char="•"/>
            </a:pPr>
            <a:r>
              <a:rPr b="0" i="0" dirty="0">
                <a:solidFill>
                  <a:srgbClr val="1A1A1A"/>
                </a:solidFill>
                <a:latin typeface="Segoe UI"/>
              </a:rPr>
              <a:t>Switch you to a real person right away</a:t>
            </a:r>
          </a:p>
        </p:txBody>
      </p:sp>
      <p:sp>
        <p:nvSpPr>
          <p:cNvPr id="8" name="Rounded Rectangle 7"/>
          <p:cNvSpPr/>
          <p:nvPr/>
        </p:nvSpPr>
        <p:spPr>
          <a:xfrm>
            <a:off x="6629400" y="1828800"/>
            <a:ext cx="5074920" cy="4069080"/>
          </a:xfrm>
          <a:prstGeom prst="roundRect">
            <a:avLst>
              <a:gd name="adj" fmla="val 2000"/>
            </a:avLst>
          </a:prstGeom>
          <a:solidFill>
            <a:srgbClr val="FFFFFF"/>
          </a:solidFill>
          <a:ln w="15875">
            <a:solidFill>
              <a:srgbClr val="C9C9C9"/>
            </a:solidFill>
          </a:ln>
          <a:effectLst/>
        </p:spPr>
        <p:style>
          <a:lnRef idx="1">
            <a:schemeClr val="accent1"/>
          </a:lnRef>
          <a:fillRef idx="3">
            <a:schemeClr val="accent1"/>
          </a:fillRef>
          <a:effectRef idx="2">
            <a:schemeClr val="accent1"/>
          </a:effectRef>
          <a:fontRef idx="minor">
            <a:schemeClr val="lt1"/>
          </a:fontRef>
        </p:style>
        <p:txBody>
          <a:bodyPr wrap="square" lIns="365760" tIns="219456" rIns="365760" bIns="164592" rtlCol="0" anchor="t"/>
          <a:lstStyle/>
          <a:p>
            <a:pPr algn="l">
              <a:spcAft>
                <a:spcPts val="800"/>
              </a:spcAft>
            </a:pPr>
            <a:r>
              <a:rPr sz="2000" b="1" i="0" dirty="0">
                <a:solidFill>
                  <a:srgbClr val="141414"/>
                </a:solidFill>
                <a:latin typeface="Segoe UI"/>
              </a:rPr>
              <a:t>It cannot (people do)</a:t>
            </a:r>
          </a:p>
          <a:p>
            <a:pPr marL="171450" indent="-171450" algn="l">
              <a:spcAft>
                <a:spcPts val="600"/>
              </a:spcAft>
              <a:buFont typeface="Arial" panose="020B0604020202020204" pitchFamily="34" charset="0"/>
              <a:buChar char="•"/>
            </a:pPr>
            <a:r>
              <a:rPr b="0" i="0" dirty="0">
                <a:solidFill>
                  <a:srgbClr val="1A1A1A"/>
                </a:solidFill>
                <a:latin typeface="Segoe UI"/>
              </a:rPr>
              <a:t>Make important decisions for you</a:t>
            </a:r>
          </a:p>
          <a:p>
            <a:pPr marL="171450" indent="-171450" algn="l">
              <a:spcAft>
                <a:spcPts val="600"/>
              </a:spcAft>
              <a:buFont typeface="Arial" panose="020B0604020202020204" pitchFamily="34" charset="0"/>
              <a:buChar char="•"/>
            </a:pPr>
            <a:r>
              <a:rPr b="0" i="0" dirty="0">
                <a:solidFill>
                  <a:srgbClr val="1A1A1A"/>
                </a:solidFill>
                <a:latin typeface="Segoe UI"/>
              </a:rPr>
              <a:t>Accept or process your documents</a:t>
            </a:r>
          </a:p>
          <a:p>
            <a:pPr marL="171450" indent="-171450" algn="l">
              <a:spcAft>
                <a:spcPts val="600"/>
              </a:spcAft>
              <a:buFont typeface="Arial" panose="020B0604020202020204" pitchFamily="34" charset="0"/>
              <a:buChar char="•"/>
            </a:pPr>
            <a:r>
              <a:rPr b="0" i="0" dirty="0">
                <a:solidFill>
                  <a:srgbClr val="1A1A1A"/>
                </a:solidFill>
                <a:latin typeface="Segoe UI"/>
              </a:rPr>
              <a:t>Handle money, payments and refunds</a:t>
            </a:r>
          </a:p>
          <a:p>
            <a:pPr marL="171450" indent="-171450" algn="l">
              <a:spcAft>
                <a:spcPts val="600"/>
              </a:spcAft>
              <a:buFont typeface="Arial" panose="020B0604020202020204" pitchFamily="34" charset="0"/>
              <a:buChar char="•"/>
            </a:pPr>
            <a:r>
              <a:rPr b="0" i="0" dirty="0">
                <a:solidFill>
                  <a:srgbClr val="1A1A1A"/>
                </a:solidFill>
                <a:latin typeface="Segoe UI"/>
              </a:rPr>
              <a:t>Resolve complex disputes or edge cases</a:t>
            </a:r>
          </a:p>
          <a:p>
            <a:pPr marL="171450" indent="-171450" algn="l">
              <a:spcAft>
                <a:spcPts val="600"/>
              </a:spcAft>
              <a:buFont typeface="Arial" panose="020B0604020202020204" pitchFamily="34" charset="0"/>
              <a:buChar char="•"/>
            </a:pPr>
            <a:r>
              <a:rPr b="0" i="0" dirty="0">
                <a:solidFill>
                  <a:srgbClr val="1A1A1A"/>
                </a:solidFill>
                <a:latin typeface="Segoe UI"/>
              </a:rPr>
              <a:t>Give legal, medical or financial opinions</a:t>
            </a:r>
          </a:p>
          <a:p>
            <a:pPr marL="171450" indent="-171450" algn="l">
              <a:spcAft>
                <a:spcPts val="700"/>
              </a:spcAft>
              <a:buFont typeface="Arial" panose="020B0604020202020204" pitchFamily="34" charset="0"/>
              <a:buChar char="•"/>
            </a:pPr>
            <a:r>
              <a:rPr b="0" i="1" dirty="0">
                <a:solidFill>
                  <a:srgbClr val="6B6B6B"/>
                </a:solidFill>
                <a:latin typeface="Segoe UI"/>
              </a:rPr>
              <a:t>A real person always helps here</a:t>
            </a:r>
          </a:p>
        </p:txBody>
      </p:sp>
      <p:sp>
        <p:nvSpPr>
          <p:cNvPr id="9" name="Rectangle 8"/>
          <p:cNvSpPr/>
          <p:nvPr/>
        </p:nvSpPr>
        <p:spPr>
          <a:xfrm>
            <a:off x="6537960" y="2011680"/>
            <a:ext cx="109728" cy="370332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80160" y="5989320"/>
            <a:ext cx="10424160" cy="365760"/>
          </a:xfrm>
          <a:prstGeom prst="rect">
            <a:avLst/>
          </a:prstGeom>
          <a:noFill/>
        </p:spPr>
        <p:txBody>
          <a:bodyPr wrap="square" lIns="45720" tIns="0" rIns="45720" bIns="0" anchor="t">
            <a:spAutoFit/>
          </a:bodyPr>
          <a:lstStyle/>
          <a:p>
            <a:pPr algn="l">
              <a:spcAft>
                <a:spcPts val="400"/>
              </a:spcAft>
            </a:pPr>
            <a:r>
              <a:rPr sz="1100" b="0" i="1">
                <a:solidFill>
                  <a:srgbClr val="6B6B6B"/>
                </a:solidFill>
                <a:latin typeface="Segoe UI"/>
              </a:rPr>
              <a:t>These are examples. Replace them with what your assistant really can and cannot do.</a:t>
            </a:r>
          </a:p>
        </p:txBody>
      </p:sp>
      <p:sp>
        <p:nvSpPr>
          <p:cNvPr id="11" name="TextBox 10"/>
          <p:cNvSpPr txBox="1"/>
          <p:nvPr/>
        </p:nvSpPr>
        <p:spPr>
          <a:xfrm>
            <a:off x="9966960" y="6455664"/>
            <a:ext cx="1920240" cy="292608"/>
          </a:xfrm>
          <a:prstGeom prst="rect">
            <a:avLst/>
          </a:prstGeom>
          <a:noFill/>
        </p:spPr>
        <p:txBody>
          <a:bodyPr wrap="square" lIns="45720" tIns="0" rIns="45720" bIns="0" anchor="t">
            <a:spAutoFit/>
          </a:bodyPr>
          <a:lstStyle/>
          <a:p>
            <a:pPr algn="r">
              <a:spcAft>
                <a:spcPts val="400"/>
              </a:spcAft>
            </a:pPr>
            <a:r>
              <a:rPr sz="900" b="0" i="0">
                <a:solidFill>
                  <a:srgbClr val="C4C4C4"/>
                </a:solidFill>
                <a:latin typeface="Segoe UI"/>
              </a:rPr>
              <a:t>aibusiness.vc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914400" cy="68580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rot="16200000">
            <a:off x="-2286000" y="3108960"/>
            <a:ext cx="5486400" cy="640080"/>
          </a:xfrm>
          <a:prstGeom prst="rect">
            <a:avLst/>
          </a:prstGeom>
          <a:noFill/>
        </p:spPr>
        <p:txBody>
          <a:bodyPr wrap="none" anchor="ctr">
            <a:spAutoFit/>
          </a:bodyPr>
          <a:lstStyle/>
          <a:p>
            <a:pPr algn="ctr"/>
            <a:r>
              <a:rPr sz="1800" b="1">
                <a:solidFill>
                  <a:srgbClr val="141414"/>
                </a:solidFill>
                <a:latin typeface="Segoe UI"/>
              </a:rPr>
              <a:t>FAQ</a:t>
            </a:r>
          </a:p>
        </p:txBody>
      </p:sp>
      <p:sp>
        <p:nvSpPr>
          <p:cNvPr id="5" name="TextBox 4"/>
          <p:cNvSpPr txBox="1"/>
          <p:nvPr/>
        </p:nvSpPr>
        <p:spPr>
          <a:xfrm>
            <a:off x="1280160" y="457200"/>
            <a:ext cx="10424160" cy="822960"/>
          </a:xfrm>
          <a:prstGeom prst="rect">
            <a:avLst/>
          </a:prstGeom>
          <a:noFill/>
        </p:spPr>
        <p:txBody>
          <a:bodyPr wrap="square" lIns="45720" tIns="0" rIns="45720" bIns="0" anchor="t">
            <a:spAutoFit/>
          </a:bodyPr>
          <a:lstStyle/>
          <a:p>
            <a:pPr algn="l">
              <a:spcAft>
                <a:spcPts val="400"/>
              </a:spcAft>
            </a:pPr>
            <a:r>
              <a:rPr sz="2700" b="1" i="0">
                <a:solidFill>
                  <a:srgbClr val="141414"/>
                </a:solidFill>
                <a:latin typeface="Segoe UI"/>
              </a:rPr>
              <a:t>Frequent questions about our AI</a:t>
            </a:r>
          </a:p>
        </p:txBody>
      </p:sp>
      <p:sp>
        <p:nvSpPr>
          <p:cNvPr id="6" name="Rounded Rectangle 5"/>
          <p:cNvSpPr/>
          <p:nvPr/>
        </p:nvSpPr>
        <p:spPr>
          <a:xfrm>
            <a:off x="1280160" y="1417320"/>
            <a:ext cx="10424160" cy="4754880"/>
          </a:xfrm>
          <a:prstGeom prst="roundRect">
            <a:avLst>
              <a:gd name="adj" fmla="val 2000"/>
            </a:avLst>
          </a:prstGeom>
          <a:solidFill>
            <a:srgbClr val="FFFFFF"/>
          </a:solidFill>
          <a:ln w="15875">
            <a:solidFill>
              <a:srgbClr val="C9C9C9"/>
            </a:solidFill>
          </a:ln>
          <a:effectLst/>
        </p:spPr>
        <p:style>
          <a:lnRef idx="1">
            <a:schemeClr val="accent1"/>
          </a:lnRef>
          <a:fillRef idx="3">
            <a:schemeClr val="accent1"/>
          </a:fillRef>
          <a:effectRef idx="2">
            <a:schemeClr val="accent1"/>
          </a:effectRef>
          <a:fontRef idx="minor">
            <a:schemeClr val="lt1"/>
          </a:fontRef>
        </p:style>
        <p:txBody>
          <a:bodyPr wrap="square" lIns="365760" tIns="274320" rIns="365760" bIns="164592" rtlCol="0" anchor="t"/>
          <a:lstStyle/>
          <a:p>
            <a:pPr algn="l">
              <a:spcAft>
                <a:spcPts val="700"/>
              </a:spcAft>
            </a:pPr>
            <a:r>
              <a:rPr b="1" i="0" dirty="0">
                <a:solidFill>
                  <a:srgbClr val="141414"/>
                </a:solidFill>
                <a:latin typeface="Segoe UI"/>
              </a:rPr>
              <a:t>Is this really AI, not a person? </a:t>
            </a:r>
          </a:p>
          <a:p>
            <a:pPr algn="l">
              <a:spcAft>
                <a:spcPts val="700"/>
              </a:spcAft>
            </a:pPr>
            <a:r>
              <a:rPr b="0" i="0" dirty="0">
                <a:solidFill>
                  <a:srgbClr val="6B6B6B"/>
                </a:solidFill>
                <a:latin typeface="Segoe UI"/>
              </a:rPr>
              <a:t>Yes. We always tell you honestly, and you can switch to a person at any moment.</a:t>
            </a:r>
          </a:p>
          <a:p>
            <a:pPr algn="l">
              <a:spcAft>
                <a:spcPts val="700"/>
              </a:spcAft>
            </a:pPr>
            <a:r>
              <a:rPr b="1" i="0" dirty="0">
                <a:solidFill>
                  <a:srgbClr val="141414"/>
                </a:solidFill>
                <a:latin typeface="Segoe UI"/>
              </a:rPr>
              <a:t>Is my data safe? </a:t>
            </a:r>
          </a:p>
          <a:p>
            <a:pPr algn="l">
              <a:spcAft>
                <a:spcPts val="700"/>
              </a:spcAft>
            </a:pPr>
            <a:r>
              <a:rPr b="0" i="0" dirty="0">
                <a:solidFill>
                  <a:srgbClr val="6B6B6B"/>
                </a:solidFill>
                <a:latin typeface="Segoe UI"/>
              </a:rPr>
              <a:t>Yes. The assistant sees only what the service needs and never uses your data against you.</a:t>
            </a:r>
          </a:p>
          <a:p>
            <a:pPr algn="l">
              <a:spcAft>
                <a:spcPts val="700"/>
              </a:spcAft>
            </a:pPr>
            <a:r>
              <a:rPr b="1" i="0" dirty="0">
                <a:solidFill>
                  <a:srgbClr val="141414"/>
                </a:solidFill>
                <a:latin typeface="Segoe UI"/>
              </a:rPr>
              <a:t>How do I reach a human? </a:t>
            </a:r>
          </a:p>
          <a:p>
            <a:pPr algn="l">
              <a:spcAft>
                <a:spcPts val="700"/>
              </a:spcAft>
            </a:pPr>
            <a:r>
              <a:rPr b="0" i="0" dirty="0">
                <a:solidFill>
                  <a:srgbClr val="6B6B6B"/>
                </a:solidFill>
                <a:latin typeface="Segoe UI"/>
              </a:rPr>
              <a:t>[how to reach a human] at any time. [Owner] is responsible for the assistant.</a:t>
            </a:r>
          </a:p>
          <a:p>
            <a:pPr algn="l">
              <a:spcAft>
                <a:spcPts val="700"/>
              </a:spcAft>
            </a:pPr>
            <a:r>
              <a:rPr b="1" i="0" dirty="0">
                <a:solidFill>
                  <a:srgbClr val="141414"/>
                </a:solidFill>
                <a:latin typeface="Segoe UI"/>
              </a:rPr>
              <a:t>What if the AI makes a mistake? </a:t>
            </a:r>
          </a:p>
          <a:p>
            <a:pPr algn="l">
              <a:spcAft>
                <a:spcPts val="700"/>
              </a:spcAft>
            </a:pPr>
            <a:r>
              <a:rPr b="0" i="0" dirty="0">
                <a:solidFill>
                  <a:srgbClr val="6B6B6B"/>
                </a:solidFill>
                <a:latin typeface="Segoe UI"/>
              </a:rPr>
              <a:t>Write to [contact]. We will sort it out, and a person will review any disputed decision.</a:t>
            </a:r>
          </a:p>
          <a:p>
            <a:pPr algn="l">
              <a:spcAft>
                <a:spcPts val="700"/>
              </a:spcAft>
            </a:pPr>
            <a:r>
              <a:rPr b="1" i="0" dirty="0">
                <a:solidFill>
                  <a:srgbClr val="141414"/>
                </a:solidFill>
                <a:latin typeface="Segoe UI"/>
              </a:rPr>
              <a:t>How can I suggest an improvement? </a:t>
            </a:r>
          </a:p>
          <a:p>
            <a:pPr algn="l">
              <a:spcAft>
                <a:spcPts val="700"/>
              </a:spcAft>
            </a:pPr>
            <a:r>
              <a:rPr b="0" i="0" dirty="0">
                <a:solidFill>
                  <a:srgbClr val="6B6B6B"/>
                </a:solidFill>
                <a:latin typeface="Segoe UI"/>
              </a:rPr>
              <a:t>Write to [contact]. We read every message and truly improve the service from your ideas.</a:t>
            </a:r>
          </a:p>
        </p:txBody>
      </p:sp>
      <p:sp>
        <p:nvSpPr>
          <p:cNvPr id="7" name="TextBox 6"/>
          <p:cNvSpPr txBox="1"/>
          <p:nvPr/>
        </p:nvSpPr>
        <p:spPr>
          <a:xfrm>
            <a:off x="1280160" y="6199632"/>
            <a:ext cx="10424160" cy="457200"/>
          </a:xfrm>
          <a:prstGeom prst="rect">
            <a:avLst/>
          </a:prstGeom>
          <a:noFill/>
        </p:spPr>
        <p:txBody>
          <a:bodyPr wrap="square" lIns="45720" tIns="0" rIns="45720" bIns="0" anchor="t">
            <a:spAutoFit/>
          </a:bodyPr>
          <a:lstStyle/>
          <a:p>
            <a:pPr algn="l">
              <a:spcAft>
                <a:spcPts val="400"/>
              </a:spcAft>
            </a:pPr>
            <a:r>
              <a:rPr sz="1100" b="0" i="1">
                <a:solidFill>
                  <a:srgbClr val="6B6B6B"/>
                </a:solidFill>
                <a:latin typeface="Segoe UI"/>
              </a:rPr>
              <a:t>Replace the [placeholders]. Add your own frequent questions.</a:t>
            </a:r>
          </a:p>
        </p:txBody>
      </p:sp>
      <p:sp>
        <p:nvSpPr>
          <p:cNvPr id="8" name="TextBox 7"/>
          <p:cNvSpPr txBox="1"/>
          <p:nvPr/>
        </p:nvSpPr>
        <p:spPr>
          <a:xfrm>
            <a:off x="9966960" y="6455664"/>
            <a:ext cx="1920240" cy="292608"/>
          </a:xfrm>
          <a:prstGeom prst="rect">
            <a:avLst/>
          </a:prstGeom>
          <a:noFill/>
        </p:spPr>
        <p:txBody>
          <a:bodyPr wrap="square" lIns="45720" tIns="0" rIns="45720" bIns="0" anchor="t">
            <a:spAutoFit/>
          </a:bodyPr>
          <a:lstStyle/>
          <a:p>
            <a:pPr algn="r">
              <a:spcAft>
                <a:spcPts val="400"/>
              </a:spcAft>
            </a:pPr>
            <a:r>
              <a:rPr sz="900" b="0" i="0">
                <a:solidFill>
                  <a:srgbClr val="C4C4C4"/>
                </a:solidFill>
                <a:latin typeface="Segoe UI"/>
              </a:rPr>
              <a:t>aibusiness.vc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914400" cy="68580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rot="16200000">
            <a:off x="-2286000" y="3108960"/>
            <a:ext cx="5486400" cy="640080"/>
          </a:xfrm>
          <a:prstGeom prst="rect">
            <a:avLst/>
          </a:prstGeom>
          <a:noFill/>
        </p:spPr>
        <p:txBody>
          <a:bodyPr wrap="none" anchor="ctr">
            <a:spAutoFit/>
          </a:bodyPr>
          <a:lstStyle/>
          <a:p>
            <a:pPr algn="ctr"/>
            <a:r>
              <a:rPr sz="1800" b="1">
                <a:solidFill>
                  <a:srgbClr val="141414"/>
                </a:solidFill>
                <a:latin typeface="Segoe UI"/>
              </a:rPr>
              <a:t>CHAT NOTICE</a:t>
            </a:r>
          </a:p>
        </p:txBody>
      </p:sp>
      <p:sp>
        <p:nvSpPr>
          <p:cNvPr id="5" name="TextBox 4"/>
          <p:cNvSpPr txBox="1"/>
          <p:nvPr/>
        </p:nvSpPr>
        <p:spPr>
          <a:xfrm>
            <a:off x="1280160" y="457200"/>
            <a:ext cx="10424160" cy="822960"/>
          </a:xfrm>
          <a:prstGeom prst="rect">
            <a:avLst/>
          </a:prstGeom>
          <a:noFill/>
        </p:spPr>
        <p:txBody>
          <a:bodyPr wrap="square" lIns="45720" tIns="0" rIns="45720" bIns="0" anchor="t">
            <a:spAutoFit/>
          </a:bodyPr>
          <a:lstStyle/>
          <a:p>
            <a:pPr algn="l">
              <a:spcAft>
                <a:spcPts val="400"/>
              </a:spcAft>
            </a:pPr>
            <a:r>
              <a:rPr sz="2600" b="1" i="0">
                <a:solidFill>
                  <a:srgbClr val="141414"/>
                </a:solidFill>
                <a:latin typeface="Segoe UI"/>
              </a:rPr>
              <a:t>You are chatting with AI notice</a:t>
            </a:r>
          </a:p>
        </p:txBody>
      </p:sp>
      <p:sp>
        <p:nvSpPr>
          <p:cNvPr id="6" name="Rounded Rectangle 5"/>
          <p:cNvSpPr/>
          <p:nvPr/>
        </p:nvSpPr>
        <p:spPr>
          <a:xfrm>
            <a:off x="1280160" y="1280160"/>
            <a:ext cx="10424160" cy="4099052"/>
          </a:xfrm>
          <a:prstGeom prst="roundRect">
            <a:avLst>
              <a:gd name="adj" fmla="val 3000"/>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wrap="square" lIns="548640" rIns="548640" rtlCol="0" anchor="ctr"/>
          <a:lstStyle/>
          <a:p>
            <a:pPr algn="l"/>
            <a:r>
              <a:rPr sz="4000" b="1" dirty="0">
                <a:solidFill>
                  <a:srgbClr val="FFCE00"/>
                </a:solidFill>
                <a:latin typeface="Segoe UI"/>
              </a:rPr>
              <a:t>You are chatting with </a:t>
            </a:r>
            <a:endParaRPr lang="ru-RU" sz="4000" b="1" dirty="0">
              <a:solidFill>
                <a:srgbClr val="FFCE00"/>
              </a:solidFill>
              <a:latin typeface="Segoe UI"/>
            </a:endParaRPr>
          </a:p>
          <a:p>
            <a:pPr algn="l"/>
            <a:r>
              <a:rPr sz="4000" b="1" dirty="0">
                <a:solidFill>
                  <a:srgbClr val="FFCE00"/>
                </a:solidFill>
                <a:latin typeface="Segoe UI"/>
              </a:rPr>
              <a:t>a virtual AI assistant.</a:t>
            </a:r>
          </a:p>
          <a:p>
            <a:pPr algn="l">
              <a:spcBef>
                <a:spcPts val="1000"/>
              </a:spcBef>
            </a:pPr>
            <a:r>
              <a:rPr sz="2000" dirty="0">
                <a:solidFill>
                  <a:srgbClr val="FFFFFF"/>
                </a:solidFill>
                <a:latin typeface="Segoe UI"/>
              </a:rPr>
              <a:t>It helps you faster. Need a person? </a:t>
            </a:r>
            <a:endParaRPr lang="ru-RU" sz="2000" dirty="0">
              <a:solidFill>
                <a:srgbClr val="FFFFFF"/>
              </a:solidFill>
              <a:latin typeface="Segoe UI"/>
            </a:endParaRPr>
          </a:p>
          <a:p>
            <a:pPr algn="l">
              <a:spcBef>
                <a:spcPts val="1000"/>
              </a:spcBef>
            </a:pPr>
            <a:r>
              <a:rPr sz="2000" dirty="0">
                <a:solidFill>
                  <a:srgbClr val="FFFFFF"/>
                </a:solidFill>
                <a:latin typeface="Segoe UI"/>
              </a:rPr>
              <a:t>Tap Talk to a human at any time - we are always here.</a:t>
            </a:r>
          </a:p>
        </p:txBody>
      </p:sp>
      <p:sp>
        <p:nvSpPr>
          <p:cNvPr id="7" name="TextBox 6"/>
          <p:cNvSpPr txBox="1"/>
          <p:nvPr/>
        </p:nvSpPr>
        <p:spPr>
          <a:xfrm>
            <a:off x="1280160" y="5488940"/>
            <a:ext cx="10424160" cy="640080"/>
          </a:xfrm>
          <a:prstGeom prst="rect">
            <a:avLst/>
          </a:prstGeom>
          <a:noFill/>
        </p:spPr>
        <p:txBody>
          <a:bodyPr wrap="square" lIns="45720" tIns="0" rIns="45720" bIns="0" anchor="t">
            <a:spAutoFit/>
          </a:bodyPr>
          <a:lstStyle/>
          <a:p>
            <a:pPr algn="l">
              <a:spcAft>
                <a:spcPts val="400"/>
              </a:spcAft>
            </a:pPr>
            <a:r>
              <a:rPr sz="1200" b="0" i="1" dirty="0">
                <a:solidFill>
                  <a:srgbClr val="6B6B6B"/>
                </a:solidFill>
                <a:latin typeface="Segoe UI"/>
              </a:rPr>
              <a:t>A short disclaimer for your chat widget or site. It meets the duty to say it is AI and shows care.</a:t>
            </a:r>
          </a:p>
        </p:txBody>
      </p:sp>
      <p:sp>
        <p:nvSpPr>
          <p:cNvPr id="8" name="TextBox 7"/>
          <p:cNvSpPr txBox="1"/>
          <p:nvPr/>
        </p:nvSpPr>
        <p:spPr>
          <a:xfrm>
            <a:off x="9966960" y="6455664"/>
            <a:ext cx="1920240" cy="292608"/>
          </a:xfrm>
          <a:prstGeom prst="rect">
            <a:avLst/>
          </a:prstGeom>
          <a:noFill/>
        </p:spPr>
        <p:txBody>
          <a:bodyPr wrap="square" lIns="45720" tIns="0" rIns="45720" bIns="0" anchor="t">
            <a:spAutoFit/>
          </a:bodyPr>
          <a:lstStyle/>
          <a:p>
            <a:pPr algn="r">
              <a:spcAft>
                <a:spcPts val="400"/>
              </a:spcAft>
            </a:pPr>
            <a:r>
              <a:rPr sz="900" b="0" i="0">
                <a:solidFill>
                  <a:srgbClr val="C4C4C4"/>
                </a:solidFill>
                <a:latin typeface="Segoe UI"/>
              </a:rPr>
              <a:t>aibusiness.vc</a:t>
            </a:r>
          </a:p>
        </p:txBody>
      </p:sp>
      <p:pic>
        <p:nvPicPr>
          <p:cNvPr id="10" name="Рисунок 9">
            <a:extLst>
              <a:ext uri="{FF2B5EF4-FFF2-40B4-BE49-F238E27FC236}">
                <a16:creationId xmlns:a16="http://schemas.microsoft.com/office/drawing/2014/main" id="{8571278B-8C86-42FF-B415-B6CBDDB4E994}"/>
              </a:ext>
            </a:extLst>
          </p:cNvPr>
          <p:cNvPicPr>
            <a:picLocks noChangeAspect="1"/>
          </p:cNvPicPr>
          <p:nvPr/>
        </p:nvPicPr>
        <p:blipFill rotWithShape="1">
          <a:blip r:embed="rId2"/>
          <a:srcRect l="51038" r="9462" b="50926"/>
          <a:stretch/>
        </p:blipFill>
        <p:spPr>
          <a:xfrm>
            <a:off x="8154035" y="1646936"/>
            <a:ext cx="3384550" cy="3365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914400" cy="68580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rot="16200000">
            <a:off x="-2286000" y="3108960"/>
            <a:ext cx="5486400" cy="640080"/>
          </a:xfrm>
          <a:prstGeom prst="rect">
            <a:avLst/>
          </a:prstGeom>
          <a:noFill/>
        </p:spPr>
        <p:txBody>
          <a:bodyPr wrap="none" anchor="ctr">
            <a:spAutoFit/>
          </a:bodyPr>
          <a:lstStyle/>
          <a:p>
            <a:pPr algn="ctr"/>
            <a:r>
              <a:rPr sz="1800" b="1">
                <a:solidFill>
                  <a:srgbClr val="141414"/>
                </a:solidFill>
                <a:latin typeface="Segoe UI"/>
              </a:rPr>
              <a:t>CLIENT GUIDE</a:t>
            </a:r>
          </a:p>
        </p:txBody>
      </p:sp>
      <p:sp>
        <p:nvSpPr>
          <p:cNvPr id="5" name="TextBox 4"/>
          <p:cNvSpPr txBox="1"/>
          <p:nvPr/>
        </p:nvSpPr>
        <p:spPr>
          <a:xfrm>
            <a:off x="1280160" y="457200"/>
            <a:ext cx="10424160" cy="822960"/>
          </a:xfrm>
          <a:prstGeom prst="rect">
            <a:avLst/>
          </a:prstGeom>
          <a:noFill/>
        </p:spPr>
        <p:txBody>
          <a:bodyPr wrap="square" lIns="45720" tIns="0" rIns="45720" bIns="0" anchor="t">
            <a:spAutoFit/>
          </a:bodyPr>
          <a:lstStyle/>
          <a:p>
            <a:pPr algn="l">
              <a:spcAft>
                <a:spcPts val="400"/>
              </a:spcAft>
            </a:pPr>
            <a:r>
              <a:rPr sz="2700" b="1" i="0">
                <a:solidFill>
                  <a:srgbClr val="141414"/>
                </a:solidFill>
                <a:latin typeface="Segoe UI"/>
              </a:rPr>
              <a:t>How to use the assistant</a:t>
            </a:r>
          </a:p>
        </p:txBody>
      </p:sp>
      <p:sp>
        <p:nvSpPr>
          <p:cNvPr id="6" name="Rounded Rectangle 5"/>
          <p:cNvSpPr/>
          <p:nvPr/>
        </p:nvSpPr>
        <p:spPr>
          <a:xfrm>
            <a:off x="1280160" y="1073150"/>
            <a:ext cx="6657340" cy="5143500"/>
          </a:xfrm>
          <a:prstGeom prst="roundRect">
            <a:avLst>
              <a:gd name="adj" fmla="val 2000"/>
            </a:avLst>
          </a:prstGeom>
          <a:solidFill>
            <a:srgbClr val="FFFFFF"/>
          </a:solidFill>
          <a:ln w="15875">
            <a:solidFill>
              <a:srgbClr val="C9C9C9"/>
            </a:solidFill>
          </a:ln>
          <a:effectLst/>
        </p:spPr>
        <p:style>
          <a:lnRef idx="1">
            <a:schemeClr val="accent1"/>
          </a:lnRef>
          <a:fillRef idx="3">
            <a:schemeClr val="accent1"/>
          </a:fillRef>
          <a:effectRef idx="2">
            <a:schemeClr val="accent1"/>
          </a:effectRef>
          <a:fontRef idx="minor">
            <a:schemeClr val="lt1"/>
          </a:fontRef>
        </p:style>
        <p:txBody>
          <a:bodyPr wrap="square" lIns="365760" tIns="274320" rIns="365760" bIns="164592" rtlCol="0" anchor="t"/>
          <a:lstStyle/>
          <a:p>
            <a:pPr algn="l">
              <a:spcAft>
                <a:spcPts val="1000"/>
              </a:spcAft>
            </a:pPr>
            <a:r>
              <a:rPr lang="en-US" sz="1350" b="0" i="1" dirty="0">
                <a:solidFill>
                  <a:srgbClr val="6B6B6B"/>
                </a:solidFill>
                <a:latin typeface="Segoe UI"/>
              </a:rPr>
              <a:t>We made the assistant simple to save your time. Here is how it works:</a:t>
            </a:r>
            <a:endParaRPr lang="ru-RU" sz="1350" b="0" i="1" dirty="0">
              <a:solidFill>
                <a:srgbClr val="6B6B6B"/>
              </a:solidFill>
              <a:latin typeface="Segoe UI"/>
            </a:endParaRPr>
          </a:p>
          <a:p>
            <a:pPr algn="l">
              <a:spcAft>
                <a:spcPts val="1000"/>
              </a:spcAft>
            </a:pPr>
            <a:r>
              <a:rPr lang="en-US" sz="1200" b="1" i="0" dirty="0">
                <a:solidFill>
                  <a:srgbClr val="1A1A1A"/>
                </a:solidFill>
                <a:latin typeface="Segoe UI"/>
              </a:rPr>
              <a:t>Steps:</a:t>
            </a:r>
          </a:p>
          <a:p>
            <a:pPr marL="171450" indent="-171450" algn="l">
              <a:spcAft>
                <a:spcPts val="1000"/>
              </a:spcAft>
              <a:buFont typeface="Arial" panose="020B0604020202020204" pitchFamily="34" charset="0"/>
              <a:buChar char="•"/>
            </a:pPr>
            <a:r>
              <a:rPr lang="en-US" sz="1200" b="0" i="0" dirty="0">
                <a:solidFill>
                  <a:srgbClr val="1A1A1A"/>
                </a:solidFill>
                <a:latin typeface="Segoe UI"/>
              </a:rPr>
              <a:t>Find the assistant: [where: chat on the site, app, by phone].</a:t>
            </a:r>
          </a:p>
          <a:p>
            <a:pPr marL="171450" indent="-171450" algn="l">
              <a:spcAft>
                <a:spcPts val="1000"/>
              </a:spcAft>
              <a:buFont typeface="Arial" panose="020B0604020202020204" pitchFamily="34" charset="0"/>
              <a:buChar char="•"/>
            </a:pPr>
            <a:r>
              <a:rPr lang="en-US" sz="1200" b="0" i="0" dirty="0">
                <a:solidFill>
                  <a:srgbClr val="1A1A1A"/>
                </a:solidFill>
                <a:latin typeface="Segoe UI"/>
              </a:rPr>
              <a:t>Ask in plain words, as you would a person. No commands needed.</a:t>
            </a:r>
          </a:p>
          <a:p>
            <a:pPr marL="171450" indent="-171450" algn="l">
              <a:spcAft>
                <a:spcPts val="1000"/>
              </a:spcAft>
              <a:buFont typeface="Arial" panose="020B0604020202020204" pitchFamily="34" charset="0"/>
              <a:buChar char="•"/>
            </a:pPr>
            <a:r>
              <a:rPr lang="en-US" sz="1200" b="0" i="0" dirty="0">
                <a:solidFill>
                  <a:srgbClr val="1A1A1A"/>
                </a:solidFill>
                <a:latin typeface="Segoe UI"/>
              </a:rPr>
              <a:t>Add details: order number, date. That makes the answer precise.</a:t>
            </a:r>
          </a:p>
          <a:p>
            <a:pPr marL="171450" indent="-171450" algn="l">
              <a:spcAft>
                <a:spcPts val="1000"/>
              </a:spcAft>
              <a:buFont typeface="Arial" panose="020B0604020202020204" pitchFamily="34" charset="0"/>
              <a:buChar char="•"/>
            </a:pPr>
            <a:r>
              <a:rPr lang="en-US" sz="1200" b="0" i="0" dirty="0">
                <a:solidFill>
                  <a:srgbClr val="1A1A1A"/>
                </a:solidFill>
                <a:latin typeface="Segoe UI"/>
              </a:rPr>
              <a:t>Get an answer right away. Not clear? Ask to clarify or simplify.</a:t>
            </a:r>
          </a:p>
          <a:p>
            <a:pPr marL="171450" indent="-171450" algn="l">
              <a:spcAft>
                <a:spcPts val="1000"/>
              </a:spcAft>
              <a:buFont typeface="Arial" panose="020B0604020202020204" pitchFamily="34" charset="0"/>
              <a:buChar char="•"/>
            </a:pPr>
            <a:r>
              <a:rPr lang="en-US" sz="1200" b="0" i="0" dirty="0">
                <a:solidFill>
                  <a:srgbClr val="1A1A1A"/>
                </a:solidFill>
                <a:latin typeface="Segoe UI"/>
              </a:rPr>
              <a:t>Answer not right? Ask it to rephrase.</a:t>
            </a:r>
          </a:p>
          <a:p>
            <a:pPr marL="171450" indent="-171450" algn="l">
              <a:spcAft>
                <a:spcPts val="1000"/>
              </a:spcAft>
              <a:buFont typeface="Arial" panose="020B0604020202020204" pitchFamily="34" charset="0"/>
              <a:buChar char="•"/>
            </a:pPr>
            <a:r>
              <a:rPr lang="en-US" sz="1200" b="0" i="0" dirty="0">
                <a:solidFill>
                  <a:srgbClr val="1A1A1A"/>
                </a:solidFill>
                <a:latin typeface="Segoe UI"/>
              </a:rPr>
              <a:t>Switch to a person any time: [how to reach a human].</a:t>
            </a:r>
          </a:p>
          <a:p>
            <a:pPr algn="l">
              <a:spcAft>
                <a:spcPts val="1000"/>
              </a:spcAft>
            </a:pPr>
            <a:r>
              <a:rPr lang="en-US" sz="1200" b="1" i="0" dirty="0">
                <a:solidFill>
                  <a:srgbClr val="1A1A1A"/>
                </a:solidFill>
                <a:latin typeface="Segoe UI"/>
              </a:rPr>
              <a:t>Good to know:</a:t>
            </a:r>
          </a:p>
          <a:p>
            <a:pPr marL="171450" indent="-171450" algn="l">
              <a:spcAft>
                <a:spcPts val="1000"/>
              </a:spcAft>
              <a:buFont typeface="Arial" panose="020B0604020202020204" pitchFamily="34" charset="0"/>
              <a:buChar char="•"/>
            </a:pPr>
            <a:r>
              <a:rPr lang="en-US" sz="1200" b="0" i="0" dirty="0">
                <a:solidFill>
                  <a:srgbClr val="1A1A1A"/>
                </a:solidFill>
                <a:latin typeface="Segoe UI"/>
              </a:rPr>
              <a:t>The assistant is available around the clock, with no queues.</a:t>
            </a:r>
          </a:p>
          <a:p>
            <a:pPr marL="171450" indent="-171450" algn="l">
              <a:spcAft>
                <a:spcPts val="1000"/>
              </a:spcAft>
              <a:buFont typeface="Arial" panose="020B0604020202020204" pitchFamily="34" charset="0"/>
              <a:buChar char="•"/>
            </a:pPr>
            <a:r>
              <a:rPr lang="en-US" sz="1200" b="0" i="0" dirty="0">
                <a:solidFill>
                  <a:srgbClr val="1A1A1A"/>
                </a:solidFill>
                <a:latin typeface="Segoe UI"/>
              </a:rPr>
              <a:t>It is always clear it is AI, not a human.</a:t>
            </a:r>
          </a:p>
          <a:p>
            <a:pPr marL="171450" indent="-171450" algn="l">
              <a:spcAft>
                <a:spcPts val="1000"/>
              </a:spcAft>
              <a:buFont typeface="Arial" panose="020B0604020202020204" pitchFamily="34" charset="0"/>
              <a:buChar char="•"/>
            </a:pPr>
            <a:r>
              <a:rPr lang="en-US" sz="1200" b="0" i="0" dirty="0">
                <a:solidFill>
                  <a:srgbClr val="1A1A1A"/>
                </a:solidFill>
                <a:latin typeface="Segoe UI"/>
              </a:rPr>
              <a:t>Your data is safe, it will not ask for anything extra.</a:t>
            </a:r>
          </a:p>
          <a:p>
            <a:pPr marL="171450" indent="-171450" algn="l">
              <a:spcAft>
                <a:spcPts val="1000"/>
              </a:spcAft>
              <a:buFont typeface="Arial" panose="020B0604020202020204" pitchFamily="34" charset="0"/>
              <a:buChar char="•"/>
            </a:pPr>
            <a:r>
              <a:rPr lang="en-US" sz="1200" b="0" i="0" dirty="0">
                <a:solidFill>
                  <a:srgbClr val="1A1A1A"/>
                </a:solidFill>
                <a:latin typeface="Segoe UI"/>
              </a:rPr>
              <a:t>Money, documents and complex disputes go to a person.</a:t>
            </a:r>
          </a:p>
          <a:p>
            <a:pPr marL="171450" indent="-171450" algn="l">
              <a:spcAft>
                <a:spcPts val="1000"/>
              </a:spcAft>
              <a:buFont typeface="Arial" panose="020B0604020202020204" pitchFamily="34" charset="0"/>
              <a:buChar char="•"/>
            </a:pPr>
            <a:r>
              <a:rPr lang="en-US" sz="1200" b="0" i="0" dirty="0">
                <a:solidFill>
                  <a:srgbClr val="1A1A1A"/>
                </a:solidFill>
                <a:latin typeface="Segoe UI"/>
              </a:rPr>
              <a:t>If anything is wrong, a human is always near.</a:t>
            </a:r>
          </a:p>
          <a:p>
            <a:pPr marL="171450" indent="-171450" algn="l">
              <a:spcAft>
                <a:spcPts val="1000"/>
              </a:spcAft>
              <a:buFont typeface="Arial" panose="020B0604020202020204" pitchFamily="34" charset="0"/>
              <a:buChar char="•"/>
            </a:pPr>
            <a:r>
              <a:rPr lang="en-US" sz="1200" b="0" i="0" dirty="0">
                <a:solidFill>
                  <a:srgbClr val="1A1A1A"/>
                </a:solidFill>
                <a:latin typeface="Segoe UI"/>
              </a:rPr>
              <a:t>Your ideas make the service better: [contact].</a:t>
            </a:r>
          </a:p>
        </p:txBody>
      </p:sp>
      <p:sp>
        <p:nvSpPr>
          <p:cNvPr id="7" name="TextBox 6"/>
          <p:cNvSpPr txBox="1"/>
          <p:nvPr/>
        </p:nvSpPr>
        <p:spPr>
          <a:xfrm>
            <a:off x="1280160" y="6366002"/>
            <a:ext cx="10424160" cy="457200"/>
          </a:xfrm>
          <a:prstGeom prst="rect">
            <a:avLst/>
          </a:prstGeom>
          <a:noFill/>
        </p:spPr>
        <p:txBody>
          <a:bodyPr wrap="square" lIns="45720" tIns="0" rIns="45720" bIns="0" anchor="t">
            <a:spAutoFit/>
          </a:bodyPr>
          <a:lstStyle/>
          <a:p>
            <a:pPr algn="l">
              <a:spcAft>
                <a:spcPts val="400"/>
              </a:spcAft>
            </a:pPr>
            <a:r>
              <a:rPr sz="1100" b="0" i="1">
                <a:solidFill>
                  <a:srgbClr val="6B6B6B"/>
                </a:solidFill>
                <a:latin typeface="Segoe UI"/>
              </a:rPr>
              <a:t>Replace the [placeholders]. Give it to clients when they first meet the assistant.</a:t>
            </a:r>
          </a:p>
        </p:txBody>
      </p:sp>
      <p:sp>
        <p:nvSpPr>
          <p:cNvPr id="8" name="TextBox 7"/>
          <p:cNvSpPr txBox="1"/>
          <p:nvPr/>
        </p:nvSpPr>
        <p:spPr>
          <a:xfrm>
            <a:off x="9966960" y="6455664"/>
            <a:ext cx="1920240" cy="292608"/>
          </a:xfrm>
          <a:prstGeom prst="rect">
            <a:avLst/>
          </a:prstGeom>
          <a:noFill/>
        </p:spPr>
        <p:txBody>
          <a:bodyPr wrap="square" lIns="45720" tIns="0" rIns="45720" bIns="0" anchor="t">
            <a:spAutoFit/>
          </a:bodyPr>
          <a:lstStyle/>
          <a:p>
            <a:pPr algn="r">
              <a:spcAft>
                <a:spcPts val="400"/>
              </a:spcAft>
            </a:pPr>
            <a:r>
              <a:rPr sz="900" b="0" i="0">
                <a:solidFill>
                  <a:srgbClr val="C4C4C4"/>
                </a:solidFill>
                <a:latin typeface="Segoe UI"/>
              </a:rPr>
              <a:t>aibusiness.vc</a:t>
            </a:r>
          </a:p>
        </p:txBody>
      </p:sp>
      <p:pic>
        <p:nvPicPr>
          <p:cNvPr id="11" name="Рисунок 10">
            <a:extLst>
              <a:ext uri="{FF2B5EF4-FFF2-40B4-BE49-F238E27FC236}">
                <a16:creationId xmlns:a16="http://schemas.microsoft.com/office/drawing/2014/main" id="{16FB6A8B-3E5D-4995-8FD6-A33C9B8C2278}"/>
              </a:ext>
            </a:extLst>
          </p:cNvPr>
          <p:cNvPicPr>
            <a:picLocks noChangeAspect="1"/>
          </p:cNvPicPr>
          <p:nvPr/>
        </p:nvPicPr>
        <p:blipFill rotWithShape="1">
          <a:blip r:embed="rId2"/>
          <a:srcRect l="50000" t="48796" r="10511"/>
          <a:stretch/>
        </p:blipFill>
        <p:spPr>
          <a:xfrm>
            <a:off x="8513775" y="1673225"/>
            <a:ext cx="3383585" cy="35115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914400" cy="68580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rot="16200000">
            <a:off x="-2286000" y="3108960"/>
            <a:ext cx="5486400" cy="640080"/>
          </a:xfrm>
          <a:prstGeom prst="rect">
            <a:avLst/>
          </a:prstGeom>
          <a:noFill/>
        </p:spPr>
        <p:txBody>
          <a:bodyPr wrap="none" anchor="ctr">
            <a:spAutoFit/>
          </a:bodyPr>
          <a:lstStyle/>
          <a:p>
            <a:pPr algn="ctr"/>
            <a:r>
              <a:rPr sz="1800" b="1">
                <a:solidFill>
                  <a:srgbClr val="141414"/>
                </a:solidFill>
                <a:latin typeface="Segoe UI"/>
              </a:rPr>
              <a:t>OFFLINE BADGE</a:t>
            </a:r>
          </a:p>
        </p:txBody>
      </p:sp>
      <p:sp>
        <p:nvSpPr>
          <p:cNvPr id="5" name="TextBox 4"/>
          <p:cNvSpPr txBox="1"/>
          <p:nvPr/>
        </p:nvSpPr>
        <p:spPr>
          <a:xfrm>
            <a:off x="1280160" y="457200"/>
            <a:ext cx="10424160" cy="822960"/>
          </a:xfrm>
          <a:prstGeom prst="rect">
            <a:avLst/>
          </a:prstGeom>
          <a:noFill/>
        </p:spPr>
        <p:txBody>
          <a:bodyPr wrap="square" lIns="45720" tIns="0" rIns="45720" bIns="0" anchor="t">
            <a:spAutoFit/>
          </a:bodyPr>
          <a:lstStyle/>
          <a:p>
            <a:pPr algn="l">
              <a:spcAft>
                <a:spcPts val="400"/>
              </a:spcAft>
            </a:pPr>
            <a:r>
              <a:rPr sz="2600" b="1" i="0">
                <a:solidFill>
                  <a:srgbClr val="141414"/>
                </a:solidFill>
                <a:latin typeface="Segoe UI"/>
              </a:rPr>
              <a:t>AI works here badge</a:t>
            </a:r>
          </a:p>
        </p:txBody>
      </p:sp>
      <p:sp>
        <p:nvSpPr>
          <p:cNvPr id="6" name="Rounded Rectangle 5"/>
          <p:cNvSpPr/>
          <p:nvPr/>
        </p:nvSpPr>
        <p:spPr>
          <a:xfrm>
            <a:off x="1280160" y="1280160"/>
            <a:ext cx="10424160" cy="3977640"/>
          </a:xfrm>
          <a:prstGeom prst="roundRect">
            <a:avLst>
              <a:gd name="adj" fmla="val 5000"/>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wrap="square" lIns="411480" rIns="411480" rtlCol="0" anchor="ctr"/>
          <a:lstStyle/>
          <a:p>
            <a:r>
              <a:rPr sz="6000" b="1" dirty="0">
                <a:solidFill>
                  <a:srgbClr val="141414"/>
                </a:solidFill>
                <a:latin typeface="Segoe UI"/>
              </a:rPr>
              <a:t>AI works here</a:t>
            </a:r>
          </a:p>
          <a:p>
            <a:pPr>
              <a:spcBef>
                <a:spcPts val="1000"/>
              </a:spcBef>
            </a:pPr>
            <a:r>
              <a:rPr sz="2400" dirty="0">
                <a:solidFill>
                  <a:srgbClr val="141414"/>
                </a:solidFill>
                <a:latin typeface="Segoe UI"/>
              </a:rPr>
              <a:t>We adopted it with care for you, to help faster. </a:t>
            </a:r>
            <a:endParaRPr lang="ru-RU" sz="2400" dirty="0">
              <a:solidFill>
                <a:srgbClr val="141414"/>
              </a:solidFill>
              <a:latin typeface="Segoe UI"/>
            </a:endParaRPr>
          </a:p>
          <a:p>
            <a:pPr>
              <a:spcBef>
                <a:spcPts val="1000"/>
              </a:spcBef>
            </a:pPr>
            <a:r>
              <a:rPr sz="2400" dirty="0">
                <a:solidFill>
                  <a:srgbClr val="141414"/>
                </a:solidFill>
                <a:latin typeface="Segoe UI"/>
              </a:rPr>
              <a:t>A real person is always near. Learn more: [link</a:t>
            </a:r>
            <a:r>
              <a:rPr sz="1300" dirty="0">
                <a:solidFill>
                  <a:srgbClr val="141414"/>
                </a:solidFill>
                <a:latin typeface="Segoe UI"/>
              </a:rPr>
              <a:t>]</a:t>
            </a:r>
          </a:p>
        </p:txBody>
      </p:sp>
      <p:sp>
        <p:nvSpPr>
          <p:cNvPr id="7" name="TextBox 6"/>
          <p:cNvSpPr txBox="1"/>
          <p:nvPr/>
        </p:nvSpPr>
        <p:spPr>
          <a:xfrm>
            <a:off x="1280160" y="5486400"/>
            <a:ext cx="10424160" cy="548640"/>
          </a:xfrm>
          <a:prstGeom prst="rect">
            <a:avLst/>
          </a:prstGeom>
          <a:noFill/>
        </p:spPr>
        <p:txBody>
          <a:bodyPr wrap="square" lIns="45720" tIns="0" rIns="45720" bIns="0" anchor="t">
            <a:spAutoFit/>
          </a:bodyPr>
          <a:lstStyle/>
          <a:p>
            <a:pPr algn="l">
              <a:spcAft>
                <a:spcPts val="400"/>
              </a:spcAft>
            </a:pPr>
            <a:r>
              <a:rPr sz="1200" b="0" i="1" dirty="0">
                <a:solidFill>
                  <a:srgbClr val="6B6B6B"/>
                </a:solidFill>
                <a:latin typeface="Segoe UI"/>
              </a:rPr>
              <a:t>A sign or sticker for your office, door or desk. This badge is easy to finish in Canva.</a:t>
            </a:r>
          </a:p>
        </p:txBody>
      </p:sp>
      <p:sp>
        <p:nvSpPr>
          <p:cNvPr id="8" name="TextBox 7"/>
          <p:cNvSpPr txBox="1"/>
          <p:nvPr/>
        </p:nvSpPr>
        <p:spPr>
          <a:xfrm>
            <a:off x="9966960" y="6455664"/>
            <a:ext cx="1920240" cy="292608"/>
          </a:xfrm>
          <a:prstGeom prst="rect">
            <a:avLst/>
          </a:prstGeom>
          <a:noFill/>
        </p:spPr>
        <p:txBody>
          <a:bodyPr wrap="square" lIns="45720" tIns="0" rIns="45720" bIns="0" anchor="t">
            <a:spAutoFit/>
          </a:bodyPr>
          <a:lstStyle/>
          <a:p>
            <a:pPr algn="r">
              <a:spcAft>
                <a:spcPts val="400"/>
              </a:spcAft>
            </a:pPr>
            <a:r>
              <a:rPr sz="900" b="0" i="0">
                <a:solidFill>
                  <a:srgbClr val="C4C4C4"/>
                </a:solidFill>
                <a:latin typeface="Segoe UI"/>
              </a:rPr>
              <a:t>aibusiness.vc</a:t>
            </a:r>
          </a:p>
        </p:txBody>
      </p:sp>
      <p:pic>
        <p:nvPicPr>
          <p:cNvPr id="11" name="Рисунок 10">
            <a:extLst>
              <a:ext uri="{FF2B5EF4-FFF2-40B4-BE49-F238E27FC236}">
                <a16:creationId xmlns:a16="http://schemas.microsoft.com/office/drawing/2014/main" id="{6B3521A9-DDA3-4F49-BFE7-FB9DA50E9010}"/>
              </a:ext>
            </a:extLst>
          </p:cNvPr>
          <p:cNvPicPr>
            <a:picLocks noChangeAspect="1"/>
          </p:cNvPicPr>
          <p:nvPr/>
        </p:nvPicPr>
        <p:blipFill rotWithShape="1">
          <a:blip r:embed="rId2"/>
          <a:srcRect l="3904" t="49167" r="55780"/>
          <a:stretch/>
        </p:blipFill>
        <p:spPr>
          <a:xfrm>
            <a:off x="8069275" y="1600200"/>
            <a:ext cx="3454400" cy="3486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914400" y="640080"/>
            <a:ext cx="1645920" cy="457200"/>
          </a:xfrm>
          <a:prstGeom prst="roundRect">
            <a:avLst>
              <a:gd name="adj" fmla="val 50000"/>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200" b="1">
                <a:solidFill>
                  <a:srgbClr val="141414"/>
                </a:solidFill>
                <a:latin typeface="Segoe UI"/>
              </a:rPr>
              <a:t>THE BIG IDEA</a:t>
            </a:r>
          </a:p>
        </p:txBody>
      </p:sp>
      <p:sp>
        <p:nvSpPr>
          <p:cNvPr id="4" name="TextBox 3"/>
          <p:cNvSpPr txBox="1"/>
          <p:nvPr/>
        </p:nvSpPr>
        <p:spPr>
          <a:xfrm>
            <a:off x="868680" y="1143000"/>
            <a:ext cx="10515600" cy="822960"/>
          </a:xfrm>
          <a:prstGeom prst="rect">
            <a:avLst/>
          </a:prstGeom>
          <a:noFill/>
        </p:spPr>
        <p:txBody>
          <a:bodyPr wrap="square" lIns="45720" tIns="0" rIns="45720" bIns="0" anchor="t">
            <a:spAutoFit/>
          </a:bodyPr>
          <a:lstStyle/>
          <a:p>
            <a:pPr algn="l">
              <a:spcAft>
                <a:spcPts val="400"/>
              </a:spcAft>
            </a:pPr>
            <a:r>
              <a:rPr sz="2900" b="1" i="0">
                <a:solidFill>
                  <a:srgbClr val="FFFFFF"/>
                </a:solidFill>
                <a:latin typeface="Segoe UI"/>
              </a:rPr>
              <a:t>It is care for your client, not a checkbox</a:t>
            </a:r>
          </a:p>
        </p:txBody>
      </p:sp>
      <p:sp>
        <p:nvSpPr>
          <p:cNvPr id="5" name="TextBox 4"/>
          <p:cNvSpPr txBox="1"/>
          <p:nvPr/>
        </p:nvSpPr>
        <p:spPr>
          <a:xfrm>
            <a:off x="914400" y="1965960"/>
            <a:ext cx="10424160" cy="492443"/>
          </a:xfrm>
          <a:prstGeom prst="rect">
            <a:avLst/>
          </a:prstGeom>
          <a:noFill/>
        </p:spPr>
        <p:txBody>
          <a:bodyPr wrap="square" lIns="45720" tIns="0" rIns="45720" bIns="0" anchor="t">
            <a:spAutoFit/>
          </a:bodyPr>
          <a:lstStyle/>
          <a:p>
            <a:pPr algn="l">
              <a:spcAft>
                <a:spcPts val="400"/>
              </a:spcAft>
            </a:pPr>
            <a:r>
              <a:rPr sz="1600" b="0" i="0" dirty="0">
                <a:solidFill>
                  <a:srgbClr val="C8C8C8"/>
                </a:solidFill>
                <a:latin typeface="Segoe UI"/>
              </a:rPr>
              <a:t>Adopting AI is a great chance not just to meet a legal requirement, but to show your clients they matter most. Do not inform dryly - care.</a:t>
            </a:r>
          </a:p>
        </p:txBody>
      </p:sp>
      <p:sp>
        <p:nvSpPr>
          <p:cNvPr id="6" name="Rectangle 5"/>
          <p:cNvSpPr/>
          <p:nvPr/>
        </p:nvSpPr>
        <p:spPr>
          <a:xfrm>
            <a:off x="914400" y="3063239"/>
            <a:ext cx="164592" cy="164592"/>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1280160" y="2962656"/>
            <a:ext cx="10058400" cy="230832"/>
          </a:xfrm>
          <a:prstGeom prst="rect">
            <a:avLst/>
          </a:prstGeom>
          <a:noFill/>
        </p:spPr>
        <p:txBody>
          <a:bodyPr wrap="square" lIns="45720" tIns="0" rIns="45720" bIns="0" anchor="t">
            <a:spAutoFit/>
          </a:bodyPr>
          <a:lstStyle/>
          <a:p>
            <a:pPr algn="l">
              <a:spcAft>
                <a:spcPts val="400"/>
              </a:spcAft>
            </a:pPr>
            <a:r>
              <a:rPr sz="1500" b="1" i="0" dirty="0">
                <a:solidFill>
                  <a:srgbClr val="FFCE00"/>
                </a:solidFill>
                <a:latin typeface="Segoe UI"/>
              </a:rPr>
              <a:t>Thank them. </a:t>
            </a:r>
            <a:r>
              <a:rPr lang="en-US" sz="1400" i="0" dirty="0">
                <a:solidFill>
                  <a:srgbClr val="CFCFCF"/>
                </a:solidFill>
                <a:latin typeface="Segoe UI"/>
              </a:rPr>
              <a:t>T</a:t>
            </a:r>
            <a:r>
              <a:rPr sz="1400" b="0" i="0" dirty="0">
                <a:solidFill>
                  <a:srgbClr val="CFCFCF"/>
                </a:solidFill>
                <a:latin typeface="Segoe UI"/>
              </a:rPr>
              <a:t>ell them they are your best clients and you work for them</a:t>
            </a:r>
          </a:p>
        </p:txBody>
      </p:sp>
      <p:sp>
        <p:nvSpPr>
          <p:cNvPr id="8" name="Rectangle 7"/>
          <p:cNvSpPr/>
          <p:nvPr/>
        </p:nvSpPr>
        <p:spPr>
          <a:xfrm>
            <a:off x="914400" y="3721607"/>
            <a:ext cx="164592" cy="164592"/>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1280160" y="3621023"/>
            <a:ext cx="10058400" cy="230832"/>
          </a:xfrm>
          <a:prstGeom prst="rect">
            <a:avLst/>
          </a:prstGeom>
          <a:noFill/>
        </p:spPr>
        <p:txBody>
          <a:bodyPr wrap="square" lIns="45720" tIns="0" rIns="45720" bIns="0" anchor="t">
            <a:spAutoFit/>
          </a:bodyPr>
          <a:lstStyle/>
          <a:p>
            <a:pPr algn="l">
              <a:spcAft>
                <a:spcPts val="400"/>
              </a:spcAft>
            </a:pPr>
            <a:r>
              <a:rPr sz="1500" b="1" i="0" dirty="0">
                <a:solidFill>
                  <a:srgbClr val="FFCE00"/>
                </a:solidFill>
                <a:latin typeface="Segoe UI"/>
              </a:rPr>
              <a:t>Show the care. </a:t>
            </a:r>
            <a:r>
              <a:rPr lang="en-US" sz="1400" b="0" i="0" dirty="0">
                <a:solidFill>
                  <a:srgbClr val="CFCFCF"/>
                </a:solidFill>
                <a:latin typeface="Segoe UI"/>
              </a:rPr>
              <a:t>E</a:t>
            </a:r>
            <a:r>
              <a:rPr sz="1400" b="0" i="0" dirty="0">
                <a:solidFill>
                  <a:srgbClr val="CFCFCF"/>
                </a:solidFill>
                <a:latin typeface="Segoe UI"/>
              </a:rPr>
              <a:t>xplain the AI is here to answer them faster and better</a:t>
            </a:r>
          </a:p>
        </p:txBody>
      </p:sp>
      <p:sp>
        <p:nvSpPr>
          <p:cNvPr id="10" name="Rectangle 9"/>
          <p:cNvSpPr/>
          <p:nvPr/>
        </p:nvSpPr>
        <p:spPr>
          <a:xfrm>
            <a:off x="914400" y="4379975"/>
            <a:ext cx="164592" cy="164592"/>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1280160" y="4279392"/>
            <a:ext cx="10058400" cy="230832"/>
          </a:xfrm>
          <a:prstGeom prst="rect">
            <a:avLst/>
          </a:prstGeom>
          <a:noFill/>
        </p:spPr>
        <p:txBody>
          <a:bodyPr wrap="square" lIns="45720" tIns="0" rIns="45720" bIns="0" anchor="t">
            <a:spAutoFit/>
          </a:bodyPr>
          <a:lstStyle/>
          <a:p>
            <a:pPr algn="l">
              <a:spcAft>
                <a:spcPts val="400"/>
              </a:spcAft>
            </a:pPr>
            <a:r>
              <a:rPr sz="1500" b="1" i="0" dirty="0">
                <a:solidFill>
                  <a:srgbClr val="FFCE00"/>
                </a:solidFill>
                <a:latin typeface="Segoe UI"/>
              </a:rPr>
              <a:t>Reassure. </a:t>
            </a:r>
            <a:r>
              <a:rPr lang="en-US" sz="1400" b="0" i="0" dirty="0">
                <a:solidFill>
                  <a:srgbClr val="CFCFCF"/>
                </a:solidFill>
                <a:latin typeface="Segoe UI"/>
              </a:rPr>
              <a:t>A</a:t>
            </a:r>
            <a:r>
              <a:rPr sz="1400" b="0" i="0" dirty="0">
                <a:solidFill>
                  <a:srgbClr val="CFCFCF"/>
                </a:solidFill>
                <a:latin typeface="Segoe UI"/>
              </a:rPr>
              <a:t> human is always available, with a person responsible for the AI</a:t>
            </a:r>
          </a:p>
        </p:txBody>
      </p:sp>
      <p:sp>
        <p:nvSpPr>
          <p:cNvPr id="12" name="Rectangle 11"/>
          <p:cNvSpPr/>
          <p:nvPr/>
        </p:nvSpPr>
        <p:spPr>
          <a:xfrm>
            <a:off x="914400" y="5038343"/>
            <a:ext cx="164592" cy="164592"/>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1280160" y="4937759"/>
            <a:ext cx="10058400" cy="230832"/>
          </a:xfrm>
          <a:prstGeom prst="rect">
            <a:avLst/>
          </a:prstGeom>
          <a:noFill/>
        </p:spPr>
        <p:txBody>
          <a:bodyPr wrap="square" lIns="45720" tIns="0" rIns="45720" bIns="0" anchor="t">
            <a:spAutoFit/>
          </a:bodyPr>
          <a:lstStyle/>
          <a:p>
            <a:pPr algn="l">
              <a:spcAft>
                <a:spcPts val="400"/>
              </a:spcAft>
            </a:pPr>
            <a:r>
              <a:rPr sz="1500" b="1" i="0" dirty="0">
                <a:solidFill>
                  <a:srgbClr val="FFCE00"/>
                </a:solidFill>
                <a:latin typeface="Segoe UI"/>
              </a:rPr>
              <a:t>Invite dialogue. </a:t>
            </a:r>
            <a:r>
              <a:rPr lang="en-US" sz="1400" b="0" i="0" dirty="0">
                <a:solidFill>
                  <a:srgbClr val="CFCFCF"/>
                </a:solidFill>
                <a:latin typeface="Segoe UI"/>
              </a:rPr>
              <a:t>A</a:t>
            </a:r>
            <a:r>
              <a:rPr sz="1400" b="0" i="0" dirty="0">
                <a:solidFill>
                  <a:srgbClr val="CFCFCF"/>
                </a:solidFill>
                <a:latin typeface="Segoe UI"/>
              </a:rPr>
              <a:t>sk for their ideas on what to improve in your products</a:t>
            </a:r>
          </a:p>
        </p:txBody>
      </p:sp>
      <p:sp>
        <p:nvSpPr>
          <p:cNvPr id="14" name="TextBox 13"/>
          <p:cNvSpPr txBox="1"/>
          <p:nvPr/>
        </p:nvSpPr>
        <p:spPr>
          <a:xfrm>
            <a:off x="914400" y="5943600"/>
            <a:ext cx="10424160" cy="457200"/>
          </a:xfrm>
          <a:prstGeom prst="rect">
            <a:avLst/>
          </a:prstGeom>
          <a:noFill/>
        </p:spPr>
        <p:txBody>
          <a:bodyPr wrap="square" lIns="45720" tIns="0" rIns="45720" bIns="0" anchor="t">
            <a:spAutoFit/>
          </a:bodyPr>
          <a:lstStyle/>
          <a:p>
            <a:pPr algn="l">
              <a:spcAft>
                <a:spcPts val="400"/>
              </a:spcAft>
            </a:pPr>
            <a:r>
              <a:rPr sz="1300" b="1" i="0">
                <a:solidFill>
                  <a:srgbClr val="FFFFFF"/>
                </a:solidFill>
                <a:latin typeface="Segoe UI"/>
              </a:rPr>
              <a:t>This turns the AI news into a gesture of care and builds loyalty.</a:t>
            </a:r>
          </a:p>
        </p:txBody>
      </p:sp>
      <p:sp>
        <p:nvSpPr>
          <p:cNvPr id="15" name="Rectangle 14"/>
          <p:cNvSpPr/>
          <p:nvPr/>
        </p:nvSpPr>
        <p:spPr>
          <a:xfrm>
            <a:off x="502920" y="6419088"/>
            <a:ext cx="292608" cy="54864"/>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868680" y="6272784"/>
            <a:ext cx="4572000" cy="184666"/>
          </a:xfrm>
          <a:prstGeom prst="rect">
            <a:avLst/>
          </a:prstGeom>
          <a:noFill/>
        </p:spPr>
        <p:txBody>
          <a:bodyPr wrap="square" lIns="45720" tIns="0" rIns="45720" bIns="0" anchor="t">
            <a:spAutoFit/>
          </a:bodyPr>
          <a:lstStyle/>
          <a:p>
            <a:pPr algn="l">
              <a:spcAft>
                <a:spcPts val="400"/>
              </a:spcAft>
            </a:pPr>
            <a:r>
              <a:rPr lang="en-US" sz="1200" b="1" i="0" dirty="0">
                <a:solidFill>
                  <a:srgbClr val="FFCE00"/>
                </a:solidFill>
                <a:latin typeface="Segoe UI"/>
              </a:rPr>
              <a:t>aibusiness.vc </a:t>
            </a:r>
            <a:r>
              <a:rPr lang="en-US" sz="1200" b="1" dirty="0">
                <a:solidFill>
                  <a:srgbClr val="FFCE00"/>
                </a:solidFill>
                <a:latin typeface="Segoe UI"/>
              </a:rPr>
              <a:t>| Sergei Ponomarev | info@aibusiness.vc</a:t>
            </a:r>
            <a:endParaRPr lang="en-US" sz="1200" b="1" i="0" dirty="0">
              <a:solidFill>
                <a:srgbClr val="FFCE00"/>
              </a:solidFill>
              <a:latin typeface="Segoe UI"/>
            </a:endParaRPr>
          </a:p>
        </p:txBody>
      </p:sp>
      <p:sp>
        <p:nvSpPr>
          <p:cNvPr id="17" name="TextBox 16"/>
          <p:cNvSpPr txBox="1"/>
          <p:nvPr/>
        </p:nvSpPr>
        <p:spPr>
          <a:xfrm>
            <a:off x="6675120" y="6291072"/>
            <a:ext cx="4937760" cy="365760"/>
          </a:xfrm>
          <a:prstGeom prst="rect">
            <a:avLst/>
          </a:prstGeom>
          <a:noFill/>
        </p:spPr>
        <p:txBody>
          <a:bodyPr wrap="square" lIns="45720" tIns="0" rIns="45720" bIns="0" anchor="t">
            <a:spAutoFit/>
          </a:bodyPr>
          <a:lstStyle/>
          <a:p>
            <a:pPr algn="r">
              <a:spcAft>
                <a:spcPts val="400"/>
              </a:spcAft>
            </a:pPr>
            <a:r>
              <a:rPr sz="1000" b="0" i="0">
                <a:solidFill>
                  <a:srgbClr val="9A9A9A"/>
                </a:solidFill>
                <a:latin typeface="Segoe UI"/>
              </a:rPr>
              <a:t>Kit: telling clients about your AI</a:t>
            </a:r>
          </a:p>
        </p:txBody>
      </p:sp>
      <p:sp>
        <p:nvSpPr>
          <p:cNvPr id="18" name="TextBox 17">
            <a:extLst>
              <a:ext uri="{FF2B5EF4-FFF2-40B4-BE49-F238E27FC236}">
                <a16:creationId xmlns:a16="http://schemas.microsoft.com/office/drawing/2014/main" id="{E543FFD8-326E-42D6-8532-88EA1F3B6AE7}"/>
              </a:ext>
            </a:extLst>
          </p:cNvPr>
          <p:cNvSpPr txBox="1"/>
          <p:nvPr/>
        </p:nvSpPr>
        <p:spPr>
          <a:xfrm rot="16200000">
            <a:off x="-409382" y="3244334"/>
            <a:ext cx="1733167" cy="369332"/>
          </a:xfrm>
          <a:prstGeom prst="rect">
            <a:avLst/>
          </a:prstGeom>
          <a:noFill/>
        </p:spPr>
        <p:txBody>
          <a:bodyPr wrap="none" anchor="ctr">
            <a:spAutoFit/>
          </a:bodyPr>
          <a:lstStyle/>
          <a:p>
            <a:pPr algn="ctr"/>
            <a:r>
              <a:rPr lang="en-US" b="1" dirty="0">
                <a:solidFill>
                  <a:srgbClr val="FFCE00"/>
                </a:solidFill>
                <a:latin typeface="Segoe UI"/>
              </a:rPr>
              <a:t>INSTRUCTION</a:t>
            </a:r>
            <a:endParaRPr sz="1800" b="1" dirty="0">
              <a:solidFill>
                <a:srgbClr val="FFCE00"/>
              </a:solidFill>
              <a:latin typeface="Segoe U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914400" y="640080"/>
            <a:ext cx="1737360" cy="457200"/>
          </a:xfrm>
          <a:prstGeom prst="roundRect">
            <a:avLst>
              <a:gd name="adj" fmla="val 50000"/>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200" b="1">
                <a:solidFill>
                  <a:srgbClr val="141414"/>
                </a:solidFill>
                <a:latin typeface="Segoe UI"/>
              </a:rPr>
              <a:t>HOW TO USE</a:t>
            </a:r>
          </a:p>
        </p:txBody>
      </p:sp>
      <p:sp>
        <p:nvSpPr>
          <p:cNvPr id="4" name="TextBox 3"/>
          <p:cNvSpPr txBox="1"/>
          <p:nvPr/>
        </p:nvSpPr>
        <p:spPr>
          <a:xfrm>
            <a:off x="868680" y="1143000"/>
            <a:ext cx="10515600" cy="822960"/>
          </a:xfrm>
          <a:prstGeom prst="rect">
            <a:avLst/>
          </a:prstGeom>
          <a:noFill/>
        </p:spPr>
        <p:txBody>
          <a:bodyPr wrap="square" lIns="45720" tIns="0" rIns="45720" bIns="0" anchor="t">
            <a:spAutoFit/>
          </a:bodyPr>
          <a:lstStyle/>
          <a:p>
            <a:pPr algn="l">
              <a:spcAft>
                <a:spcPts val="400"/>
              </a:spcAft>
            </a:pPr>
            <a:r>
              <a:rPr sz="2900" b="1" i="0">
                <a:solidFill>
                  <a:srgbClr val="FFFFFF"/>
                </a:solidFill>
                <a:latin typeface="Segoe UI"/>
              </a:rPr>
              <a:t>What is in the kit</a:t>
            </a:r>
          </a:p>
        </p:txBody>
      </p:sp>
      <p:sp>
        <p:nvSpPr>
          <p:cNvPr id="5" name="TextBox 4"/>
          <p:cNvSpPr txBox="1"/>
          <p:nvPr/>
        </p:nvSpPr>
        <p:spPr>
          <a:xfrm>
            <a:off x="914400" y="1920240"/>
            <a:ext cx="10424160" cy="246221"/>
          </a:xfrm>
          <a:prstGeom prst="rect">
            <a:avLst/>
          </a:prstGeom>
          <a:noFill/>
        </p:spPr>
        <p:txBody>
          <a:bodyPr wrap="square" lIns="45720" tIns="0" rIns="45720" bIns="0" anchor="t">
            <a:spAutoFit/>
          </a:bodyPr>
          <a:lstStyle/>
          <a:p>
            <a:pPr algn="l">
              <a:spcAft>
                <a:spcPts val="400"/>
              </a:spcAft>
            </a:pPr>
            <a:r>
              <a:rPr sz="1600" b="0" i="0" dirty="0">
                <a:solidFill>
                  <a:srgbClr val="C4C4C4"/>
                </a:solidFill>
                <a:latin typeface="Segoe UI"/>
              </a:rPr>
              <a:t>Take the template you need, replace the [placeholders] and publish. Each one is a ready product on its own.</a:t>
            </a:r>
          </a:p>
        </p:txBody>
      </p:sp>
      <p:sp>
        <p:nvSpPr>
          <p:cNvPr id="6" name="Rectangle 5"/>
          <p:cNvSpPr/>
          <p:nvPr/>
        </p:nvSpPr>
        <p:spPr>
          <a:xfrm>
            <a:off x="914400" y="2761488"/>
            <a:ext cx="137160" cy="13716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1188720" y="2651760"/>
            <a:ext cx="5212080" cy="603504"/>
          </a:xfrm>
          <a:prstGeom prst="rect">
            <a:avLst/>
          </a:prstGeom>
          <a:noFill/>
        </p:spPr>
        <p:txBody>
          <a:bodyPr wrap="square" lIns="45720" tIns="0" rIns="45720" bIns="0" anchor="t">
            <a:spAutoFit/>
          </a:bodyPr>
          <a:lstStyle/>
          <a:p>
            <a:pPr algn="l">
              <a:spcAft>
                <a:spcPts val="0"/>
              </a:spcAft>
            </a:pPr>
            <a:r>
              <a:rPr sz="1300" b="1" i="0">
                <a:solidFill>
                  <a:srgbClr val="FFFFFF"/>
                </a:solidFill>
                <a:latin typeface="Segoe UI"/>
              </a:rPr>
              <a:t>Social media post</a:t>
            </a:r>
          </a:p>
          <a:p>
            <a:pPr algn="l">
              <a:spcAft>
                <a:spcPts val="400"/>
              </a:spcAft>
            </a:pPr>
            <a:r>
              <a:rPr sz="1050" b="0" i="0">
                <a:solidFill>
                  <a:srgbClr val="9A9A9A"/>
                </a:solidFill>
                <a:latin typeface="Segoe UI"/>
              </a:rPr>
              <a:t>publish the announcement card</a:t>
            </a:r>
          </a:p>
        </p:txBody>
      </p:sp>
      <p:sp>
        <p:nvSpPr>
          <p:cNvPr id="8" name="Rectangle 7"/>
          <p:cNvSpPr/>
          <p:nvPr/>
        </p:nvSpPr>
        <p:spPr>
          <a:xfrm>
            <a:off x="914400" y="3383280"/>
            <a:ext cx="137160" cy="13716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1188720" y="3273552"/>
            <a:ext cx="5212080" cy="603504"/>
          </a:xfrm>
          <a:prstGeom prst="rect">
            <a:avLst/>
          </a:prstGeom>
          <a:noFill/>
        </p:spPr>
        <p:txBody>
          <a:bodyPr wrap="square" lIns="45720" tIns="0" rIns="45720" bIns="0" anchor="t">
            <a:spAutoFit/>
          </a:bodyPr>
          <a:lstStyle/>
          <a:p>
            <a:pPr algn="l">
              <a:spcAft>
                <a:spcPts val="0"/>
              </a:spcAft>
            </a:pPr>
            <a:r>
              <a:rPr sz="1300" b="1" i="0" dirty="0">
                <a:solidFill>
                  <a:srgbClr val="FFFFFF"/>
                </a:solidFill>
                <a:latin typeface="Segoe UI"/>
              </a:rPr>
              <a:t>One-pager for your site</a:t>
            </a:r>
          </a:p>
          <a:p>
            <a:pPr algn="l">
              <a:spcAft>
                <a:spcPts val="400"/>
              </a:spcAft>
            </a:pPr>
            <a:r>
              <a:rPr sz="1050" b="0" i="0" dirty="0">
                <a:solidFill>
                  <a:srgbClr val="9A9A9A"/>
                </a:solidFill>
                <a:latin typeface="Segoe UI"/>
              </a:rPr>
              <a:t>a fuller explanation on one page</a:t>
            </a:r>
          </a:p>
        </p:txBody>
      </p:sp>
      <p:sp>
        <p:nvSpPr>
          <p:cNvPr id="10" name="Rectangle 9"/>
          <p:cNvSpPr/>
          <p:nvPr/>
        </p:nvSpPr>
        <p:spPr>
          <a:xfrm>
            <a:off x="914400" y="4005072"/>
            <a:ext cx="137160" cy="13716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1188720" y="3895344"/>
            <a:ext cx="5212080" cy="603504"/>
          </a:xfrm>
          <a:prstGeom prst="rect">
            <a:avLst/>
          </a:prstGeom>
          <a:noFill/>
        </p:spPr>
        <p:txBody>
          <a:bodyPr wrap="square" lIns="45720" tIns="0" rIns="45720" bIns="0" anchor="t">
            <a:spAutoFit/>
          </a:bodyPr>
          <a:lstStyle/>
          <a:p>
            <a:pPr algn="l">
              <a:spcAft>
                <a:spcPts val="0"/>
              </a:spcAft>
            </a:pPr>
            <a:r>
              <a:rPr sz="1300" b="1" i="0">
                <a:solidFill>
                  <a:srgbClr val="FFFFFF"/>
                </a:solidFill>
                <a:latin typeface="Segoe UI"/>
              </a:rPr>
              <a:t>Email to clients</a:t>
            </a:r>
          </a:p>
          <a:p>
            <a:pPr algn="l">
              <a:spcAft>
                <a:spcPts val="400"/>
              </a:spcAft>
            </a:pPr>
            <a:r>
              <a:rPr sz="1050" b="0" i="0">
                <a:solidFill>
                  <a:srgbClr val="9A9A9A"/>
                </a:solidFill>
                <a:latin typeface="Segoe UI"/>
              </a:rPr>
              <a:t>send it by email or newsletter</a:t>
            </a:r>
          </a:p>
        </p:txBody>
      </p:sp>
      <p:sp>
        <p:nvSpPr>
          <p:cNvPr id="12" name="Rectangle 11"/>
          <p:cNvSpPr/>
          <p:nvPr/>
        </p:nvSpPr>
        <p:spPr>
          <a:xfrm>
            <a:off x="914400" y="4626864"/>
            <a:ext cx="137160" cy="13716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1188720" y="4517136"/>
            <a:ext cx="5212080" cy="603504"/>
          </a:xfrm>
          <a:prstGeom prst="rect">
            <a:avLst/>
          </a:prstGeom>
          <a:noFill/>
        </p:spPr>
        <p:txBody>
          <a:bodyPr wrap="square" lIns="45720" tIns="0" rIns="45720" bIns="0" anchor="t">
            <a:spAutoFit/>
          </a:bodyPr>
          <a:lstStyle/>
          <a:p>
            <a:pPr algn="l">
              <a:spcAft>
                <a:spcPts val="0"/>
              </a:spcAft>
            </a:pPr>
            <a:r>
              <a:rPr sz="1300" b="1" i="0">
                <a:solidFill>
                  <a:srgbClr val="FFFFFF"/>
                </a:solidFill>
                <a:latin typeface="Segoe UI"/>
              </a:rPr>
              <a:t>Rights card</a:t>
            </a:r>
          </a:p>
          <a:p>
            <a:pPr algn="l">
              <a:spcAft>
                <a:spcPts val="400"/>
              </a:spcAft>
            </a:pPr>
            <a:r>
              <a:rPr sz="1050" b="0" i="0">
                <a:solidFill>
                  <a:srgbClr val="9A9A9A"/>
                </a:solidFill>
                <a:latin typeface="Segoe UI"/>
              </a:rPr>
              <a:t>client rights in one image</a:t>
            </a:r>
          </a:p>
        </p:txBody>
      </p:sp>
      <p:sp>
        <p:nvSpPr>
          <p:cNvPr id="14" name="Rectangle 13"/>
          <p:cNvSpPr/>
          <p:nvPr/>
        </p:nvSpPr>
        <p:spPr>
          <a:xfrm>
            <a:off x="914400" y="5248656"/>
            <a:ext cx="137160" cy="13716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1188720" y="5138928"/>
            <a:ext cx="5212080" cy="603504"/>
          </a:xfrm>
          <a:prstGeom prst="rect">
            <a:avLst/>
          </a:prstGeom>
          <a:noFill/>
        </p:spPr>
        <p:txBody>
          <a:bodyPr wrap="square" lIns="45720" tIns="0" rIns="45720" bIns="0" anchor="t">
            <a:spAutoFit/>
          </a:bodyPr>
          <a:lstStyle/>
          <a:p>
            <a:pPr algn="l">
              <a:spcAft>
                <a:spcPts val="0"/>
              </a:spcAft>
            </a:pPr>
            <a:r>
              <a:rPr sz="1300" b="1" i="0">
                <a:solidFill>
                  <a:srgbClr val="FFFFFF"/>
                </a:solidFill>
                <a:latin typeface="Segoe UI"/>
              </a:rPr>
              <a:t>How we handle your data</a:t>
            </a:r>
          </a:p>
          <a:p>
            <a:pPr algn="l">
              <a:spcAft>
                <a:spcPts val="400"/>
              </a:spcAft>
            </a:pPr>
            <a:r>
              <a:rPr sz="1050" b="0" i="0">
                <a:solidFill>
                  <a:srgbClr val="9A9A9A"/>
                </a:solidFill>
                <a:latin typeface="Segoe UI"/>
              </a:rPr>
              <a:t>a plain-language privacy notice</a:t>
            </a:r>
          </a:p>
        </p:txBody>
      </p:sp>
      <p:sp>
        <p:nvSpPr>
          <p:cNvPr id="16" name="Rectangle 15"/>
          <p:cNvSpPr/>
          <p:nvPr/>
        </p:nvSpPr>
        <p:spPr>
          <a:xfrm>
            <a:off x="6355080" y="2761488"/>
            <a:ext cx="137160" cy="13716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6629400" y="2651760"/>
            <a:ext cx="5212080" cy="603504"/>
          </a:xfrm>
          <a:prstGeom prst="rect">
            <a:avLst/>
          </a:prstGeom>
          <a:noFill/>
        </p:spPr>
        <p:txBody>
          <a:bodyPr wrap="square" lIns="45720" tIns="0" rIns="45720" bIns="0" anchor="t">
            <a:spAutoFit/>
          </a:bodyPr>
          <a:lstStyle/>
          <a:p>
            <a:pPr algn="l">
              <a:spcAft>
                <a:spcPts val="0"/>
              </a:spcAft>
            </a:pPr>
            <a:r>
              <a:rPr sz="1300" b="1" i="0">
                <a:solidFill>
                  <a:srgbClr val="FFFFFF"/>
                </a:solidFill>
                <a:latin typeface="Segoe UI"/>
              </a:rPr>
              <a:t>Can and can't</a:t>
            </a:r>
          </a:p>
          <a:p>
            <a:pPr algn="l">
              <a:spcAft>
                <a:spcPts val="400"/>
              </a:spcAft>
            </a:pPr>
            <a:r>
              <a:rPr sz="1050" b="0" i="0">
                <a:solidFill>
                  <a:srgbClr val="9A9A9A"/>
                </a:solidFill>
                <a:latin typeface="Segoe UI"/>
              </a:rPr>
              <a:t>sets realistic expectations</a:t>
            </a:r>
          </a:p>
        </p:txBody>
      </p:sp>
      <p:sp>
        <p:nvSpPr>
          <p:cNvPr id="18" name="Rectangle 17"/>
          <p:cNvSpPr/>
          <p:nvPr/>
        </p:nvSpPr>
        <p:spPr>
          <a:xfrm>
            <a:off x="6355080" y="3383280"/>
            <a:ext cx="137160" cy="13716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6629400" y="3273552"/>
            <a:ext cx="5212080" cy="603504"/>
          </a:xfrm>
          <a:prstGeom prst="rect">
            <a:avLst/>
          </a:prstGeom>
          <a:noFill/>
        </p:spPr>
        <p:txBody>
          <a:bodyPr wrap="square" lIns="45720" tIns="0" rIns="45720" bIns="0" anchor="t">
            <a:spAutoFit/>
          </a:bodyPr>
          <a:lstStyle/>
          <a:p>
            <a:pPr algn="l">
              <a:spcAft>
                <a:spcPts val="0"/>
              </a:spcAft>
            </a:pPr>
            <a:r>
              <a:rPr sz="1300" b="1" i="0">
                <a:solidFill>
                  <a:srgbClr val="FFFFFF"/>
                </a:solidFill>
                <a:latin typeface="Segoe UI"/>
              </a:rPr>
              <a:t>FAQ</a:t>
            </a:r>
          </a:p>
          <a:p>
            <a:pPr algn="l">
              <a:spcAft>
                <a:spcPts val="400"/>
              </a:spcAft>
            </a:pPr>
            <a:r>
              <a:rPr sz="1050" b="0" i="0">
                <a:solidFill>
                  <a:srgbClr val="9A9A9A"/>
                </a:solidFill>
                <a:latin typeface="Segoe UI"/>
              </a:rPr>
              <a:t>answers to common AI concerns</a:t>
            </a:r>
          </a:p>
        </p:txBody>
      </p:sp>
      <p:sp>
        <p:nvSpPr>
          <p:cNvPr id="20" name="Rectangle 19"/>
          <p:cNvSpPr/>
          <p:nvPr/>
        </p:nvSpPr>
        <p:spPr>
          <a:xfrm>
            <a:off x="6355080" y="4005072"/>
            <a:ext cx="137160" cy="13716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6629400" y="3895344"/>
            <a:ext cx="5212080" cy="603504"/>
          </a:xfrm>
          <a:prstGeom prst="rect">
            <a:avLst/>
          </a:prstGeom>
          <a:noFill/>
        </p:spPr>
        <p:txBody>
          <a:bodyPr wrap="square" lIns="45720" tIns="0" rIns="45720" bIns="0" anchor="t">
            <a:spAutoFit/>
          </a:bodyPr>
          <a:lstStyle/>
          <a:p>
            <a:pPr algn="l">
              <a:spcAft>
                <a:spcPts val="0"/>
              </a:spcAft>
            </a:pPr>
            <a:r>
              <a:rPr sz="1300" b="1" i="0">
                <a:solidFill>
                  <a:srgbClr val="FFFFFF"/>
                </a:solidFill>
                <a:latin typeface="Segoe UI"/>
              </a:rPr>
              <a:t>You are chatting with AI notice</a:t>
            </a:r>
          </a:p>
          <a:p>
            <a:pPr algn="l">
              <a:spcAft>
                <a:spcPts val="400"/>
              </a:spcAft>
            </a:pPr>
            <a:r>
              <a:rPr sz="1050" b="0" i="0">
                <a:solidFill>
                  <a:srgbClr val="9A9A9A"/>
                </a:solidFill>
                <a:latin typeface="Segoe UI"/>
              </a:rPr>
              <a:t>disclaimer for chat and site</a:t>
            </a:r>
          </a:p>
        </p:txBody>
      </p:sp>
      <p:sp>
        <p:nvSpPr>
          <p:cNvPr id="22" name="Rectangle 21"/>
          <p:cNvSpPr/>
          <p:nvPr/>
        </p:nvSpPr>
        <p:spPr>
          <a:xfrm>
            <a:off x="6355080" y="4626864"/>
            <a:ext cx="137160" cy="13716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6629400" y="4517136"/>
            <a:ext cx="5212080" cy="603504"/>
          </a:xfrm>
          <a:prstGeom prst="rect">
            <a:avLst/>
          </a:prstGeom>
          <a:noFill/>
        </p:spPr>
        <p:txBody>
          <a:bodyPr wrap="square" lIns="45720" tIns="0" rIns="45720" bIns="0" anchor="t">
            <a:spAutoFit/>
          </a:bodyPr>
          <a:lstStyle/>
          <a:p>
            <a:pPr algn="l">
              <a:spcAft>
                <a:spcPts val="0"/>
              </a:spcAft>
            </a:pPr>
            <a:r>
              <a:rPr sz="1300" b="1" i="0">
                <a:solidFill>
                  <a:srgbClr val="FFFFFF"/>
                </a:solidFill>
                <a:latin typeface="Segoe UI"/>
              </a:rPr>
              <a:t>Client guide</a:t>
            </a:r>
          </a:p>
          <a:p>
            <a:pPr algn="l">
              <a:spcAft>
                <a:spcPts val="400"/>
              </a:spcAft>
            </a:pPr>
            <a:r>
              <a:rPr sz="1050" b="0" i="0">
                <a:solidFill>
                  <a:srgbClr val="9A9A9A"/>
                </a:solidFill>
                <a:latin typeface="Segoe UI"/>
              </a:rPr>
              <a:t>how to use it, step by step</a:t>
            </a:r>
          </a:p>
        </p:txBody>
      </p:sp>
      <p:sp>
        <p:nvSpPr>
          <p:cNvPr id="24" name="Rectangle 23"/>
          <p:cNvSpPr/>
          <p:nvPr/>
        </p:nvSpPr>
        <p:spPr>
          <a:xfrm>
            <a:off x="6355080" y="5248656"/>
            <a:ext cx="137160" cy="13716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TextBox 24"/>
          <p:cNvSpPr txBox="1"/>
          <p:nvPr/>
        </p:nvSpPr>
        <p:spPr>
          <a:xfrm>
            <a:off x="6629400" y="5138928"/>
            <a:ext cx="5212080" cy="603504"/>
          </a:xfrm>
          <a:prstGeom prst="rect">
            <a:avLst/>
          </a:prstGeom>
          <a:noFill/>
        </p:spPr>
        <p:txBody>
          <a:bodyPr wrap="square" lIns="45720" tIns="0" rIns="45720" bIns="0" anchor="t">
            <a:spAutoFit/>
          </a:bodyPr>
          <a:lstStyle/>
          <a:p>
            <a:pPr algn="l">
              <a:spcAft>
                <a:spcPts val="0"/>
              </a:spcAft>
            </a:pPr>
            <a:r>
              <a:rPr sz="1300" b="1" i="0">
                <a:solidFill>
                  <a:srgbClr val="FFFFFF"/>
                </a:solidFill>
                <a:latin typeface="Segoe UI"/>
              </a:rPr>
              <a:t>AI works here badge</a:t>
            </a:r>
          </a:p>
          <a:p>
            <a:pPr algn="l">
              <a:spcAft>
                <a:spcPts val="400"/>
              </a:spcAft>
            </a:pPr>
            <a:r>
              <a:rPr sz="1050" b="0" i="0">
                <a:solidFill>
                  <a:srgbClr val="9A9A9A"/>
                </a:solidFill>
                <a:latin typeface="Segoe UI"/>
              </a:rPr>
              <a:t>a sign for offline</a:t>
            </a:r>
          </a:p>
        </p:txBody>
      </p:sp>
      <p:sp>
        <p:nvSpPr>
          <p:cNvPr id="26" name="TextBox 25"/>
          <p:cNvSpPr txBox="1"/>
          <p:nvPr/>
        </p:nvSpPr>
        <p:spPr>
          <a:xfrm>
            <a:off x="914400" y="5845446"/>
            <a:ext cx="10424160" cy="215444"/>
          </a:xfrm>
          <a:prstGeom prst="rect">
            <a:avLst/>
          </a:prstGeom>
          <a:noFill/>
        </p:spPr>
        <p:txBody>
          <a:bodyPr wrap="square" lIns="45720" tIns="0" rIns="45720" bIns="0" anchor="t">
            <a:spAutoFit/>
          </a:bodyPr>
          <a:lstStyle/>
          <a:p>
            <a:pPr algn="l">
              <a:spcAft>
                <a:spcPts val="400"/>
              </a:spcAft>
            </a:pPr>
            <a:r>
              <a:rPr sz="1400" b="1" i="0" dirty="0">
                <a:solidFill>
                  <a:srgbClr val="FFCE00"/>
                </a:solidFill>
                <a:latin typeface="Segoe UI"/>
              </a:rPr>
              <a:t>Important: </a:t>
            </a:r>
            <a:r>
              <a:rPr sz="1400" b="0" i="0" dirty="0">
                <a:solidFill>
                  <a:srgbClr val="C4C4C4"/>
                </a:solidFill>
                <a:latin typeface="Segoe UI"/>
              </a:rPr>
              <a:t>these are templates. Rewrite any of them for yourself with your own AI and add real details about your company.</a:t>
            </a:r>
          </a:p>
        </p:txBody>
      </p:sp>
      <p:sp>
        <p:nvSpPr>
          <p:cNvPr id="27" name="Rectangle 26"/>
          <p:cNvSpPr/>
          <p:nvPr/>
        </p:nvSpPr>
        <p:spPr>
          <a:xfrm>
            <a:off x="502920" y="6419088"/>
            <a:ext cx="292608" cy="54864"/>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868680" y="6272784"/>
            <a:ext cx="4572000" cy="184666"/>
          </a:xfrm>
          <a:prstGeom prst="rect">
            <a:avLst/>
          </a:prstGeom>
          <a:noFill/>
        </p:spPr>
        <p:txBody>
          <a:bodyPr wrap="square" lIns="45720" tIns="0" rIns="45720" bIns="0" anchor="t">
            <a:spAutoFit/>
          </a:bodyPr>
          <a:lstStyle/>
          <a:p>
            <a:pPr algn="l">
              <a:spcAft>
                <a:spcPts val="400"/>
              </a:spcAft>
            </a:pPr>
            <a:r>
              <a:rPr lang="en-US" sz="1200" b="1" i="0" dirty="0">
                <a:solidFill>
                  <a:srgbClr val="FFCE00"/>
                </a:solidFill>
                <a:latin typeface="Segoe UI"/>
              </a:rPr>
              <a:t>aibusiness.vc </a:t>
            </a:r>
            <a:r>
              <a:rPr lang="en-US" sz="1200" b="1" dirty="0">
                <a:solidFill>
                  <a:srgbClr val="FFCE00"/>
                </a:solidFill>
                <a:latin typeface="Segoe UI"/>
              </a:rPr>
              <a:t>| Sergei Ponomarev | info@aibusiness.vc</a:t>
            </a:r>
            <a:endParaRPr lang="en-US" sz="1200" b="1" i="0" dirty="0">
              <a:solidFill>
                <a:srgbClr val="FFCE00"/>
              </a:solidFill>
              <a:latin typeface="Segoe UI"/>
            </a:endParaRPr>
          </a:p>
        </p:txBody>
      </p:sp>
      <p:sp>
        <p:nvSpPr>
          <p:cNvPr id="29" name="TextBox 28"/>
          <p:cNvSpPr txBox="1"/>
          <p:nvPr/>
        </p:nvSpPr>
        <p:spPr>
          <a:xfrm>
            <a:off x="6675120" y="6291072"/>
            <a:ext cx="4937760" cy="365760"/>
          </a:xfrm>
          <a:prstGeom prst="rect">
            <a:avLst/>
          </a:prstGeom>
          <a:noFill/>
        </p:spPr>
        <p:txBody>
          <a:bodyPr wrap="square" lIns="45720" tIns="0" rIns="45720" bIns="0" anchor="t">
            <a:spAutoFit/>
          </a:bodyPr>
          <a:lstStyle/>
          <a:p>
            <a:pPr algn="r">
              <a:spcAft>
                <a:spcPts val="400"/>
              </a:spcAft>
            </a:pPr>
            <a:r>
              <a:rPr sz="1000" b="0" i="0">
                <a:solidFill>
                  <a:srgbClr val="9A9A9A"/>
                </a:solidFill>
                <a:latin typeface="Segoe UI"/>
              </a:rPr>
              <a:t>Kit: telling clients about your AI</a:t>
            </a:r>
          </a:p>
        </p:txBody>
      </p:sp>
      <p:sp>
        <p:nvSpPr>
          <p:cNvPr id="30" name="TextBox 29">
            <a:extLst>
              <a:ext uri="{FF2B5EF4-FFF2-40B4-BE49-F238E27FC236}">
                <a16:creationId xmlns:a16="http://schemas.microsoft.com/office/drawing/2014/main" id="{30193349-1CE2-4F5E-A49F-1DE3D71D8907}"/>
              </a:ext>
            </a:extLst>
          </p:cNvPr>
          <p:cNvSpPr txBox="1"/>
          <p:nvPr/>
        </p:nvSpPr>
        <p:spPr>
          <a:xfrm rot="16200000">
            <a:off x="-409382" y="3244334"/>
            <a:ext cx="1733167" cy="369332"/>
          </a:xfrm>
          <a:prstGeom prst="rect">
            <a:avLst/>
          </a:prstGeom>
          <a:noFill/>
        </p:spPr>
        <p:txBody>
          <a:bodyPr wrap="none" anchor="ctr">
            <a:spAutoFit/>
          </a:bodyPr>
          <a:lstStyle/>
          <a:p>
            <a:pPr algn="ctr"/>
            <a:r>
              <a:rPr lang="en-US" b="1" dirty="0">
                <a:solidFill>
                  <a:srgbClr val="FFCE00"/>
                </a:solidFill>
                <a:latin typeface="Segoe UI"/>
              </a:rPr>
              <a:t>INSTRUCTION</a:t>
            </a:r>
            <a:endParaRPr sz="1800" b="1" dirty="0">
              <a:solidFill>
                <a:srgbClr val="FFCE00"/>
              </a:solidFill>
              <a:latin typeface="Segoe U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914400" y="640080"/>
            <a:ext cx="3108960" cy="457200"/>
          </a:xfrm>
          <a:prstGeom prst="roundRect">
            <a:avLst>
              <a:gd name="adj" fmla="val 50000"/>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200" b="1">
                <a:solidFill>
                  <a:srgbClr val="141414"/>
                </a:solidFill>
                <a:latin typeface="Segoe UI"/>
              </a:rPr>
              <a:t>WHAT THE LAW REQUIRES</a:t>
            </a:r>
          </a:p>
        </p:txBody>
      </p:sp>
      <p:sp>
        <p:nvSpPr>
          <p:cNvPr id="4" name="TextBox 3"/>
          <p:cNvSpPr txBox="1"/>
          <p:nvPr/>
        </p:nvSpPr>
        <p:spPr>
          <a:xfrm>
            <a:off x="868680" y="1143000"/>
            <a:ext cx="10515600" cy="822960"/>
          </a:xfrm>
          <a:prstGeom prst="rect">
            <a:avLst/>
          </a:prstGeom>
          <a:noFill/>
        </p:spPr>
        <p:txBody>
          <a:bodyPr wrap="square" lIns="45720" tIns="0" rIns="45720" bIns="0" anchor="t">
            <a:spAutoFit/>
          </a:bodyPr>
          <a:lstStyle/>
          <a:p>
            <a:pPr algn="l">
              <a:spcAft>
                <a:spcPts val="400"/>
              </a:spcAft>
            </a:pPr>
            <a:r>
              <a:rPr sz="2900" b="1" i="0">
                <a:solidFill>
                  <a:srgbClr val="FFFFFF"/>
                </a:solidFill>
                <a:latin typeface="Segoe UI"/>
              </a:rPr>
              <a:t>What you must disclose about AI</a:t>
            </a:r>
          </a:p>
        </p:txBody>
      </p:sp>
      <p:sp>
        <p:nvSpPr>
          <p:cNvPr id="5" name="Rectangle 4"/>
          <p:cNvSpPr/>
          <p:nvPr/>
        </p:nvSpPr>
        <p:spPr>
          <a:xfrm>
            <a:off x="914400" y="2148839"/>
            <a:ext cx="146304" cy="4572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1234440" y="2057400"/>
            <a:ext cx="10241280" cy="731520"/>
          </a:xfrm>
          <a:prstGeom prst="rect">
            <a:avLst/>
          </a:prstGeom>
          <a:noFill/>
        </p:spPr>
        <p:txBody>
          <a:bodyPr wrap="square" lIns="45720" tIns="0" rIns="45720" bIns="0" anchor="t">
            <a:spAutoFit/>
          </a:bodyPr>
          <a:lstStyle/>
          <a:p>
            <a:pPr algn="l">
              <a:spcAft>
                <a:spcPts val="0"/>
              </a:spcAft>
            </a:pPr>
            <a:r>
              <a:rPr sz="1500" b="1" i="0">
                <a:solidFill>
                  <a:srgbClr val="FFFFFF"/>
                </a:solidFill>
                <a:latin typeface="Segoe UI"/>
              </a:rPr>
              <a:t>Say it is AI</a:t>
            </a:r>
          </a:p>
          <a:p>
            <a:pPr algn="l">
              <a:spcAft>
                <a:spcPts val="400"/>
              </a:spcAft>
            </a:pPr>
            <a:r>
              <a:rPr sz="1250" b="0" i="0">
                <a:solidFill>
                  <a:srgbClr val="C4C4C4"/>
                </a:solidFill>
                <a:latin typeface="Segoe UI"/>
              </a:rPr>
              <a:t>Tell the client up front that they are talking to AI, not a human.</a:t>
            </a:r>
          </a:p>
        </p:txBody>
      </p:sp>
      <p:sp>
        <p:nvSpPr>
          <p:cNvPr id="7" name="Rectangle 6"/>
          <p:cNvSpPr/>
          <p:nvPr/>
        </p:nvSpPr>
        <p:spPr>
          <a:xfrm>
            <a:off x="914400" y="2898647"/>
            <a:ext cx="146304" cy="4572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234440" y="2807208"/>
            <a:ext cx="10241280" cy="731520"/>
          </a:xfrm>
          <a:prstGeom prst="rect">
            <a:avLst/>
          </a:prstGeom>
          <a:noFill/>
        </p:spPr>
        <p:txBody>
          <a:bodyPr wrap="square" lIns="45720" tIns="0" rIns="45720" bIns="0" anchor="t">
            <a:spAutoFit/>
          </a:bodyPr>
          <a:lstStyle/>
          <a:p>
            <a:pPr algn="l">
              <a:spcAft>
                <a:spcPts val="0"/>
              </a:spcAft>
            </a:pPr>
            <a:r>
              <a:rPr sz="1500" b="1" i="0">
                <a:solidFill>
                  <a:srgbClr val="FFFFFF"/>
                </a:solidFill>
                <a:latin typeface="Segoe UI"/>
              </a:rPr>
              <a:t>Mark AI content</a:t>
            </a:r>
          </a:p>
          <a:p>
            <a:pPr algn="l">
              <a:spcAft>
                <a:spcPts val="400"/>
              </a:spcAft>
            </a:pPr>
            <a:r>
              <a:rPr sz="1250" b="0" i="0">
                <a:solidFill>
                  <a:srgbClr val="C4C4C4"/>
                </a:solidFill>
                <a:latin typeface="Segoe UI"/>
              </a:rPr>
              <a:t>Label AI-made text, images, audio and video, and especially deepfakes.</a:t>
            </a:r>
          </a:p>
        </p:txBody>
      </p:sp>
      <p:sp>
        <p:nvSpPr>
          <p:cNvPr id="9" name="Rectangle 8"/>
          <p:cNvSpPr/>
          <p:nvPr/>
        </p:nvSpPr>
        <p:spPr>
          <a:xfrm>
            <a:off x="914400" y="3648455"/>
            <a:ext cx="146304" cy="4572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34440" y="3557015"/>
            <a:ext cx="10241280" cy="731520"/>
          </a:xfrm>
          <a:prstGeom prst="rect">
            <a:avLst/>
          </a:prstGeom>
          <a:noFill/>
        </p:spPr>
        <p:txBody>
          <a:bodyPr wrap="square" lIns="45720" tIns="0" rIns="45720" bIns="0" anchor="t">
            <a:spAutoFit/>
          </a:bodyPr>
          <a:lstStyle/>
          <a:p>
            <a:pPr algn="l">
              <a:spcAft>
                <a:spcPts val="0"/>
              </a:spcAft>
            </a:pPr>
            <a:r>
              <a:rPr sz="1500" b="1" i="0">
                <a:solidFill>
                  <a:srgbClr val="FFFFFF"/>
                </a:solidFill>
                <a:latin typeface="Segoe UI"/>
              </a:rPr>
              <a:t>Warn about analysis</a:t>
            </a:r>
          </a:p>
          <a:p>
            <a:pPr algn="l">
              <a:spcAft>
                <a:spcPts val="400"/>
              </a:spcAft>
            </a:pPr>
            <a:r>
              <a:rPr sz="1250" b="0" i="0">
                <a:solidFill>
                  <a:srgbClr val="C4C4C4"/>
                </a:solidFill>
                <a:latin typeface="Segoe UI"/>
              </a:rPr>
              <a:t>If the AI reads emotions or profiles people, say so.</a:t>
            </a:r>
          </a:p>
        </p:txBody>
      </p:sp>
      <p:sp>
        <p:nvSpPr>
          <p:cNvPr id="11" name="Rectangle 10"/>
          <p:cNvSpPr/>
          <p:nvPr/>
        </p:nvSpPr>
        <p:spPr>
          <a:xfrm>
            <a:off x="914400" y="4398264"/>
            <a:ext cx="146304" cy="4572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1234440" y="4306824"/>
            <a:ext cx="10241280" cy="731520"/>
          </a:xfrm>
          <a:prstGeom prst="rect">
            <a:avLst/>
          </a:prstGeom>
          <a:noFill/>
        </p:spPr>
        <p:txBody>
          <a:bodyPr wrap="square" lIns="45720" tIns="0" rIns="45720" bIns="0" anchor="t">
            <a:spAutoFit/>
          </a:bodyPr>
          <a:lstStyle/>
          <a:p>
            <a:pPr algn="l">
              <a:spcAft>
                <a:spcPts val="0"/>
              </a:spcAft>
            </a:pPr>
            <a:r>
              <a:rPr sz="1500" b="1" i="0">
                <a:solidFill>
                  <a:srgbClr val="FFFFFF"/>
                </a:solidFill>
                <a:latin typeface="Segoe UI"/>
              </a:rPr>
              <a:t>Right to a human and an explanation</a:t>
            </a:r>
          </a:p>
          <a:p>
            <a:pPr algn="l">
              <a:spcAft>
                <a:spcPts val="400"/>
              </a:spcAft>
            </a:pPr>
            <a:r>
              <a:rPr sz="1250" b="0" i="0">
                <a:solidFill>
                  <a:srgbClr val="C4C4C4"/>
                </a:solidFill>
                <a:latin typeface="Segoe UI"/>
              </a:rPr>
              <a:t>Let clients reach a person and explain a decision that affects them.</a:t>
            </a:r>
          </a:p>
        </p:txBody>
      </p:sp>
      <p:sp>
        <p:nvSpPr>
          <p:cNvPr id="13" name="Rectangle 12"/>
          <p:cNvSpPr/>
          <p:nvPr/>
        </p:nvSpPr>
        <p:spPr>
          <a:xfrm>
            <a:off x="914400" y="5148072"/>
            <a:ext cx="146304" cy="4572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1234440" y="5056632"/>
            <a:ext cx="10241280" cy="731520"/>
          </a:xfrm>
          <a:prstGeom prst="rect">
            <a:avLst/>
          </a:prstGeom>
          <a:noFill/>
        </p:spPr>
        <p:txBody>
          <a:bodyPr wrap="square" lIns="45720" tIns="0" rIns="45720" bIns="0" anchor="t">
            <a:spAutoFit/>
          </a:bodyPr>
          <a:lstStyle/>
          <a:p>
            <a:pPr algn="l">
              <a:spcAft>
                <a:spcPts val="0"/>
              </a:spcAft>
            </a:pPr>
            <a:r>
              <a:rPr sz="1500" b="1" i="0">
                <a:solidFill>
                  <a:srgbClr val="FFFFFF"/>
                </a:solidFill>
                <a:latin typeface="Segoe UI"/>
              </a:rPr>
              <a:t>Collect no more than needed</a:t>
            </a:r>
          </a:p>
          <a:p>
            <a:pPr algn="l">
              <a:spcAft>
                <a:spcPts val="400"/>
              </a:spcAft>
            </a:pPr>
            <a:r>
              <a:rPr sz="1250" b="0" i="0">
                <a:solidFill>
                  <a:srgbClr val="C4C4C4"/>
                </a:solidFill>
                <a:latin typeface="Segoe UI"/>
              </a:rPr>
              <a:t>Ask only for the data the service actually requires.</a:t>
            </a:r>
          </a:p>
        </p:txBody>
      </p:sp>
      <p:sp>
        <p:nvSpPr>
          <p:cNvPr id="15" name="TextBox 14"/>
          <p:cNvSpPr txBox="1"/>
          <p:nvPr/>
        </p:nvSpPr>
        <p:spPr>
          <a:xfrm>
            <a:off x="914400" y="5943600"/>
            <a:ext cx="10424160" cy="184666"/>
          </a:xfrm>
          <a:prstGeom prst="rect">
            <a:avLst/>
          </a:prstGeom>
          <a:noFill/>
        </p:spPr>
        <p:txBody>
          <a:bodyPr wrap="square" lIns="45720" tIns="0" rIns="45720" bIns="0" anchor="t">
            <a:spAutoFit/>
          </a:bodyPr>
          <a:lstStyle/>
          <a:p>
            <a:pPr algn="l">
              <a:spcAft>
                <a:spcPts val="400"/>
              </a:spcAft>
            </a:pPr>
            <a:r>
              <a:rPr sz="1200" b="0" i="0" dirty="0">
                <a:solidFill>
                  <a:srgbClr val="9A9A9A"/>
                </a:solidFill>
                <a:latin typeface="Segoe UI"/>
              </a:rPr>
              <a:t>EU AI Act Art. 50 and 86 (from 2 Aug 2026, fines up to EUR 15M or 3% of turnover); US: California, Utah, Maine, Colorado. </a:t>
            </a:r>
            <a:r>
              <a:rPr sz="1200" b="0" i="1" dirty="0">
                <a:solidFill>
                  <a:srgbClr val="9A9A9A"/>
                </a:solidFill>
                <a:latin typeface="Segoe UI"/>
              </a:rPr>
              <a:t>Guidance, not legal advice.</a:t>
            </a:r>
          </a:p>
        </p:txBody>
      </p:sp>
      <p:sp>
        <p:nvSpPr>
          <p:cNvPr id="16" name="Rectangle 15"/>
          <p:cNvSpPr/>
          <p:nvPr/>
        </p:nvSpPr>
        <p:spPr>
          <a:xfrm>
            <a:off x="502920" y="6419088"/>
            <a:ext cx="292608" cy="54864"/>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868680" y="6272784"/>
            <a:ext cx="4572000" cy="184666"/>
          </a:xfrm>
          <a:prstGeom prst="rect">
            <a:avLst/>
          </a:prstGeom>
          <a:noFill/>
        </p:spPr>
        <p:txBody>
          <a:bodyPr wrap="square" lIns="45720" tIns="0" rIns="45720" bIns="0" anchor="t">
            <a:spAutoFit/>
          </a:bodyPr>
          <a:lstStyle/>
          <a:p>
            <a:pPr algn="l">
              <a:spcAft>
                <a:spcPts val="400"/>
              </a:spcAft>
            </a:pPr>
            <a:r>
              <a:rPr lang="en-US" sz="1200" b="1" i="0" dirty="0">
                <a:solidFill>
                  <a:srgbClr val="FFCE00"/>
                </a:solidFill>
                <a:latin typeface="Segoe UI"/>
              </a:rPr>
              <a:t>aibusiness.vc </a:t>
            </a:r>
            <a:r>
              <a:rPr lang="en-US" sz="1200" b="1" dirty="0">
                <a:solidFill>
                  <a:srgbClr val="FFCE00"/>
                </a:solidFill>
                <a:latin typeface="Segoe UI"/>
              </a:rPr>
              <a:t>| Sergei Ponomarev | info@aibusiness.vc</a:t>
            </a:r>
            <a:endParaRPr lang="en-US" sz="1200" b="1" i="0" dirty="0">
              <a:solidFill>
                <a:srgbClr val="FFCE00"/>
              </a:solidFill>
              <a:latin typeface="Segoe UI"/>
            </a:endParaRPr>
          </a:p>
        </p:txBody>
      </p:sp>
      <p:sp>
        <p:nvSpPr>
          <p:cNvPr id="18" name="TextBox 17"/>
          <p:cNvSpPr txBox="1"/>
          <p:nvPr/>
        </p:nvSpPr>
        <p:spPr>
          <a:xfrm>
            <a:off x="6675120" y="6291072"/>
            <a:ext cx="4937760" cy="365760"/>
          </a:xfrm>
          <a:prstGeom prst="rect">
            <a:avLst/>
          </a:prstGeom>
          <a:noFill/>
        </p:spPr>
        <p:txBody>
          <a:bodyPr wrap="square" lIns="45720" tIns="0" rIns="45720" bIns="0" anchor="t">
            <a:spAutoFit/>
          </a:bodyPr>
          <a:lstStyle/>
          <a:p>
            <a:pPr algn="r">
              <a:spcAft>
                <a:spcPts val="400"/>
              </a:spcAft>
            </a:pPr>
            <a:r>
              <a:rPr sz="1000" b="0" i="0">
                <a:solidFill>
                  <a:srgbClr val="9A9A9A"/>
                </a:solidFill>
                <a:latin typeface="Segoe UI"/>
              </a:rPr>
              <a:t>Kit: telling clients about your AI</a:t>
            </a:r>
          </a:p>
        </p:txBody>
      </p:sp>
      <p:sp>
        <p:nvSpPr>
          <p:cNvPr id="19" name="TextBox 18">
            <a:extLst>
              <a:ext uri="{FF2B5EF4-FFF2-40B4-BE49-F238E27FC236}">
                <a16:creationId xmlns:a16="http://schemas.microsoft.com/office/drawing/2014/main" id="{766AF158-C08D-4919-92F3-35152D6A92C4}"/>
              </a:ext>
            </a:extLst>
          </p:cNvPr>
          <p:cNvSpPr txBox="1"/>
          <p:nvPr/>
        </p:nvSpPr>
        <p:spPr>
          <a:xfrm rot="16200000">
            <a:off x="-409382" y="3244334"/>
            <a:ext cx="1733167" cy="369332"/>
          </a:xfrm>
          <a:prstGeom prst="rect">
            <a:avLst/>
          </a:prstGeom>
          <a:noFill/>
        </p:spPr>
        <p:txBody>
          <a:bodyPr wrap="none" anchor="ctr">
            <a:spAutoFit/>
          </a:bodyPr>
          <a:lstStyle/>
          <a:p>
            <a:pPr algn="ctr"/>
            <a:r>
              <a:rPr lang="en-US" b="1" dirty="0">
                <a:solidFill>
                  <a:srgbClr val="FFCE00"/>
                </a:solidFill>
                <a:latin typeface="Segoe UI"/>
              </a:rPr>
              <a:t>INSTRUCTION</a:t>
            </a:r>
            <a:endParaRPr sz="1800" b="1" dirty="0">
              <a:solidFill>
                <a:srgbClr val="FFCE00"/>
              </a:solidFill>
              <a:latin typeface="Segoe U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914400" y="640080"/>
            <a:ext cx="2286000" cy="457200"/>
          </a:xfrm>
          <a:prstGeom prst="roundRect">
            <a:avLst>
              <a:gd name="adj" fmla="val 50000"/>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200" b="1">
                <a:solidFill>
                  <a:srgbClr val="141414"/>
                </a:solidFill>
                <a:latin typeface="Segoe UI"/>
              </a:rPr>
              <a:t>DATA AND THE LAW</a:t>
            </a:r>
          </a:p>
        </p:txBody>
      </p:sp>
      <p:sp>
        <p:nvSpPr>
          <p:cNvPr id="4" name="TextBox 3"/>
          <p:cNvSpPr txBox="1"/>
          <p:nvPr/>
        </p:nvSpPr>
        <p:spPr>
          <a:xfrm>
            <a:off x="868680" y="1143000"/>
            <a:ext cx="10515600" cy="822960"/>
          </a:xfrm>
          <a:prstGeom prst="rect">
            <a:avLst/>
          </a:prstGeom>
          <a:noFill/>
        </p:spPr>
        <p:txBody>
          <a:bodyPr wrap="square" lIns="45720" tIns="0" rIns="45720" bIns="0" anchor="t">
            <a:spAutoFit/>
          </a:bodyPr>
          <a:lstStyle/>
          <a:p>
            <a:pPr algn="l">
              <a:spcAft>
                <a:spcPts val="400"/>
              </a:spcAft>
            </a:pPr>
            <a:r>
              <a:rPr sz="2900" b="1" i="0">
                <a:solidFill>
                  <a:srgbClr val="FFFFFF"/>
                </a:solidFill>
                <a:latin typeface="Segoe UI"/>
              </a:rPr>
              <a:t>Data: what the law requires</a:t>
            </a:r>
          </a:p>
        </p:txBody>
      </p:sp>
      <p:sp>
        <p:nvSpPr>
          <p:cNvPr id="5" name="Rectangle 4"/>
          <p:cNvSpPr/>
          <p:nvPr/>
        </p:nvSpPr>
        <p:spPr>
          <a:xfrm>
            <a:off x="914400" y="2148839"/>
            <a:ext cx="146304" cy="4572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1234440" y="2057400"/>
            <a:ext cx="10241280" cy="731520"/>
          </a:xfrm>
          <a:prstGeom prst="rect">
            <a:avLst/>
          </a:prstGeom>
          <a:noFill/>
        </p:spPr>
        <p:txBody>
          <a:bodyPr wrap="square" lIns="45720" tIns="0" rIns="45720" bIns="0" anchor="t">
            <a:spAutoFit/>
          </a:bodyPr>
          <a:lstStyle/>
          <a:p>
            <a:pPr algn="l">
              <a:spcAft>
                <a:spcPts val="0"/>
              </a:spcAft>
            </a:pPr>
            <a:r>
              <a:rPr sz="1500" b="1" i="0">
                <a:solidFill>
                  <a:srgbClr val="FFFFFF"/>
                </a:solidFill>
                <a:latin typeface="Segoe UI"/>
              </a:rPr>
              <a:t>A lawful basis</a:t>
            </a:r>
          </a:p>
          <a:p>
            <a:pPr algn="l">
              <a:spcAft>
                <a:spcPts val="400"/>
              </a:spcAft>
            </a:pPr>
            <a:r>
              <a:rPr sz="1250" b="0" i="0">
                <a:solidFill>
                  <a:srgbClr val="C4C4C4"/>
                </a:solidFill>
                <a:latin typeface="Segoe UI"/>
              </a:rPr>
              <a:t>Process data only on a lawful basis; for sensitive data and AI training, get the client's consent.</a:t>
            </a:r>
          </a:p>
        </p:txBody>
      </p:sp>
      <p:sp>
        <p:nvSpPr>
          <p:cNvPr id="7" name="Rectangle 6"/>
          <p:cNvSpPr/>
          <p:nvPr/>
        </p:nvSpPr>
        <p:spPr>
          <a:xfrm>
            <a:off x="914400" y="2898647"/>
            <a:ext cx="146304" cy="4572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234440" y="2807208"/>
            <a:ext cx="10241280" cy="731520"/>
          </a:xfrm>
          <a:prstGeom prst="rect">
            <a:avLst/>
          </a:prstGeom>
          <a:noFill/>
        </p:spPr>
        <p:txBody>
          <a:bodyPr wrap="square" lIns="45720" tIns="0" rIns="45720" bIns="0" anchor="t">
            <a:spAutoFit/>
          </a:bodyPr>
          <a:lstStyle/>
          <a:p>
            <a:pPr algn="l">
              <a:spcAft>
                <a:spcPts val="0"/>
              </a:spcAft>
            </a:pPr>
            <a:r>
              <a:rPr sz="1500" b="1" i="0">
                <a:solidFill>
                  <a:srgbClr val="FFFFFF"/>
                </a:solidFill>
                <a:latin typeface="Segoe UI"/>
              </a:rPr>
              <a:t>Purpose and minimum</a:t>
            </a:r>
          </a:p>
          <a:p>
            <a:pPr algn="l">
              <a:spcAft>
                <a:spcPts val="400"/>
              </a:spcAft>
            </a:pPr>
            <a:r>
              <a:rPr sz="1250" b="0" i="0">
                <a:solidFill>
                  <a:srgbClr val="C4C4C4"/>
                </a:solidFill>
                <a:latin typeface="Segoe UI"/>
              </a:rPr>
              <a:t>Use data only for the stated purpose and ask only for what the service needs.</a:t>
            </a:r>
          </a:p>
        </p:txBody>
      </p:sp>
      <p:sp>
        <p:nvSpPr>
          <p:cNvPr id="9" name="Rectangle 8"/>
          <p:cNvSpPr/>
          <p:nvPr/>
        </p:nvSpPr>
        <p:spPr>
          <a:xfrm>
            <a:off x="914400" y="3648455"/>
            <a:ext cx="146304" cy="4572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34440" y="3557015"/>
            <a:ext cx="10241280" cy="731520"/>
          </a:xfrm>
          <a:prstGeom prst="rect">
            <a:avLst/>
          </a:prstGeom>
          <a:noFill/>
        </p:spPr>
        <p:txBody>
          <a:bodyPr wrap="square" lIns="45720" tIns="0" rIns="45720" bIns="0" anchor="t">
            <a:spAutoFit/>
          </a:bodyPr>
          <a:lstStyle/>
          <a:p>
            <a:pPr algn="l">
              <a:spcAft>
                <a:spcPts val="0"/>
              </a:spcAft>
            </a:pPr>
            <a:r>
              <a:rPr sz="1500" b="1" i="0">
                <a:solidFill>
                  <a:srgbClr val="FFFFFF"/>
                </a:solidFill>
                <a:latin typeface="Segoe UI"/>
              </a:rPr>
              <a:t>Retention period</a:t>
            </a:r>
          </a:p>
          <a:p>
            <a:pPr algn="l">
              <a:spcAft>
                <a:spcPts val="400"/>
              </a:spcAft>
            </a:pPr>
            <a:r>
              <a:rPr sz="1250" b="0" i="0">
                <a:solidFill>
                  <a:srgbClr val="C4C4C4"/>
                </a:solidFill>
                <a:latin typeface="Segoe UI"/>
              </a:rPr>
              <a:t>Set a retention period and auto-deletion; keep it no longer than needed, and disclose that period.</a:t>
            </a:r>
          </a:p>
        </p:txBody>
      </p:sp>
      <p:sp>
        <p:nvSpPr>
          <p:cNvPr id="11" name="Rectangle 10"/>
          <p:cNvSpPr/>
          <p:nvPr/>
        </p:nvSpPr>
        <p:spPr>
          <a:xfrm>
            <a:off x="914400" y="4398264"/>
            <a:ext cx="146304" cy="4572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1234440" y="4306824"/>
            <a:ext cx="10241280" cy="731520"/>
          </a:xfrm>
          <a:prstGeom prst="rect">
            <a:avLst/>
          </a:prstGeom>
          <a:noFill/>
        </p:spPr>
        <p:txBody>
          <a:bodyPr wrap="square" lIns="45720" tIns="0" rIns="45720" bIns="0" anchor="t">
            <a:spAutoFit/>
          </a:bodyPr>
          <a:lstStyle/>
          <a:p>
            <a:pPr algn="l">
              <a:spcAft>
                <a:spcPts val="0"/>
              </a:spcAft>
            </a:pPr>
            <a:r>
              <a:rPr sz="1500" b="1" i="0">
                <a:solidFill>
                  <a:srgbClr val="FFFFFF"/>
                </a:solidFill>
                <a:latin typeface="Segoe UI"/>
              </a:rPr>
              <a:t>A clear notice</a:t>
            </a:r>
          </a:p>
          <a:p>
            <a:pPr algn="l">
              <a:spcAft>
                <a:spcPts val="400"/>
              </a:spcAft>
            </a:pPr>
            <a:r>
              <a:rPr sz="1250" b="0" i="0">
                <a:solidFill>
                  <a:srgbClr val="C4C4C4"/>
                </a:solidFill>
                <a:latin typeface="Segoe UI"/>
              </a:rPr>
              <a:t>In plain language: what you collect, why, how long you keep it, whether you record chats and train AI on them.</a:t>
            </a:r>
          </a:p>
        </p:txBody>
      </p:sp>
      <p:sp>
        <p:nvSpPr>
          <p:cNvPr id="13" name="Rectangle 12"/>
          <p:cNvSpPr/>
          <p:nvPr/>
        </p:nvSpPr>
        <p:spPr>
          <a:xfrm>
            <a:off x="914400" y="5148072"/>
            <a:ext cx="146304" cy="4572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1234440" y="5056632"/>
            <a:ext cx="10241280" cy="731520"/>
          </a:xfrm>
          <a:prstGeom prst="rect">
            <a:avLst/>
          </a:prstGeom>
          <a:noFill/>
        </p:spPr>
        <p:txBody>
          <a:bodyPr wrap="square" lIns="45720" tIns="0" rIns="45720" bIns="0" anchor="t">
            <a:spAutoFit/>
          </a:bodyPr>
          <a:lstStyle/>
          <a:p>
            <a:pPr algn="l">
              <a:spcAft>
                <a:spcPts val="0"/>
              </a:spcAft>
            </a:pPr>
            <a:r>
              <a:rPr sz="1500" b="1" i="0">
                <a:solidFill>
                  <a:srgbClr val="FFFFFF"/>
                </a:solidFill>
                <a:latin typeface="Segoe UI"/>
              </a:rPr>
              <a:t>Rights, security, vendor</a:t>
            </a:r>
          </a:p>
          <a:p>
            <a:pPr algn="l">
              <a:spcAft>
                <a:spcPts val="400"/>
              </a:spcAft>
            </a:pPr>
            <a:r>
              <a:rPr sz="1250" b="0" i="0">
                <a:solidFill>
                  <a:srgbClr val="C4C4C4"/>
                </a:solidFill>
                <a:latin typeface="Segoe UI"/>
              </a:rPr>
              <a:t>Access, rectification, deletion; data security; a processing agreement (DPA) with the AI platform.</a:t>
            </a:r>
          </a:p>
        </p:txBody>
      </p:sp>
      <p:sp>
        <p:nvSpPr>
          <p:cNvPr id="15" name="TextBox 14"/>
          <p:cNvSpPr txBox="1"/>
          <p:nvPr/>
        </p:nvSpPr>
        <p:spPr>
          <a:xfrm>
            <a:off x="914400" y="5943600"/>
            <a:ext cx="10424160" cy="215444"/>
          </a:xfrm>
          <a:prstGeom prst="rect">
            <a:avLst/>
          </a:prstGeom>
          <a:noFill/>
        </p:spPr>
        <p:txBody>
          <a:bodyPr wrap="square" lIns="45720" tIns="0" rIns="45720" bIns="0" anchor="t">
            <a:spAutoFit/>
          </a:bodyPr>
          <a:lstStyle/>
          <a:p>
            <a:pPr algn="l">
              <a:spcAft>
                <a:spcPts val="400"/>
              </a:spcAft>
            </a:pPr>
            <a:r>
              <a:rPr sz="1400" b="0" i="0" dirty="0">
                <a:solidFill>
                  <a:srgbClr val="9A9A9A"/>
                </a:solidFill>
                <a:latin typeface="Segoe UI"/>
              </a:rPr>
              <a:t>GDPR and the EU AI Act; US: CCPA/CPRA (disclose what you collect and the retention period). </a:t>
            </a:r>
            <a:r>
              <a:rPr sz="1400" b="0" i="1" dirty="0">
                <a:solidFill>
                  <a:srgbClr val="9A9A9A"/>
                </a:solidFill>
                <a:latin typeface="Segoe UI"/>
              </a:rPr>
              <a:t>Guidance, not legal advice.</a:t>
            </a:r>
          </a:p>
        </p:txBody>
      </p:sp>
      <p:sp>
        <p:nvSpPr>
          <p:cNvPr id="16" name="Rectangle 15"/>
          <p:cNvSpPr/>
          <p:nvPr/>
        </p:nvSpPr>
        <p:spPr>
          <a:xfrm>
            <a:off x="502920" y="6419088"/>
            <a:ext cx="292608" cy="54864"/>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868680" y="6272784"/>
            <a:ext cx="4572000" cy="184666"/>
          </a:xfrm>
          <a:prstGeom prst="rect">
            <a:avLst/>
          </a:prstGeom>
          <a:noFill/>
        </p:spPr>
        <p:txBody>
          <a:bodyPr wrap="square" lIns="45720" tIns="0" rIns="45720" bIns="0" anchor="t">
            <a:spAutoFit/>
          </a:bodyPr>
          <a:lstStyle/>
          <a:p>
            <a:pPr algn="l">
              <a:spcAft>
                <a:spcPts val="400"/>
              </a:spcAft>
            </a:pPr>
            <a:r>
              <a:rPr lang="en-US" sz="1200" b="1" i="0" dirty="0">
                <a:solidFill>
                  <a:srgbClr val="FFCE00"/>
                </a:solidFill>
                <a:latin typeface="Segoe UI"/>
              </a:rPr>
              <a:t>aibusiness.vc </a:t>
            </a:r>
            <a:r>
              <a:rPr lang="en-US" sz="1200" b="1" dirty="0">
                <a:solidFill>
                  <a:srgbClr val="FFCE00"/>
                </a:solidFill>
                <a:latin typeface="Segoe UI"/>
              </a:rPr>
              <a:t>| Sergei Ponomarev | info@aibusiness.vc</a:t>
            </a:r>
            <a:endParaRPr lang="en-US" sz="1200" b="1" i="0" dirty="0">
              <a:solidFill>
                <a:srgbClr val="FFCE00"/>
              </a:solidFill>
              <a:latin typeface="Segoe UI"/>
            </a:endParaRPr>
          </a:p>
        </p:txBody>
      </p:sp>
      <p:sp>
        <p:nvSpPr>
          <p:cNvPr id="18" name="TextBox 17"/>
          <p:cNvSpPr txBox="1"/>
          <p:nvPr/>
        </p:nvSpPr>
        <p:spPr>
          <a:xfrm>
            <a:off x="6675120" y="6291072"/>
            <a:ext cx="4937760" cy="365760"/>
          </a:xfrm>
          <a:prstGeom prst="rect">
            <a:avLst/>
          </a:prstGeom>
          <a:noFill/>
        </p:spPr>
        <p:txBody>
          <a:bodyPr wrap="square" lIns="45720" tIns="0" rIns="45720" bIns="0" anchor="t">
            <a:spAutoFit/>
          </a:bodyPr>
          <a:lstStyle/>
          <a:p>
            <a:pPr algn="r">
              <a:spcAft>
                <a:spcPts val="400"/>
              </a:spcAft>
            </a:pPr>
            <a:r>
              <a:rPr sz="1000" b="0" i="0">
                <a:solidFill>
                  <a:srgbClr val="9A9A9A"/>
                </a:solidFill>
                <a:latin typeface="Segoe UI"/>
              </a:rPr>
              <a:t>Kit: telling clients about your AI</a:t>
            </a:r>
          </a:p>
        </p:txBody>
      </p:sp>
      <p:sp>
        <p:nvSpPr>
          <p:cNvPr id="19" name="TextBox 18">
            <a:extLst>
              <a:ext uri="{FF2B5EF4-FFF2-40B4-BE49-F238E27FC236}">
                <a16:creationId xmlns:a16="http://schemas.microsoft.com/office/drawing/2014/main" id="{FF247350-3E59-4368-B3CC-0528083EF299}"/>
              </a:ext>
            </a:extLst>
          </p:cNvPr>
          <p:cNvSpPr txBox="1"/>
          <p:nvPr/>
        </p:nvSpPr>
        <p:spPr>
          <a:xfrm rot="16200000">
            <a:off x="-409382" y="3244334"/>
            <a:ext cx="1733167" cy="369332"/>
          </a:xfrm>
          <a:prstGeom prst="rect">
            <a:avLst/>
          </a:prstGeom>
          <a:noFill/>
        </p:spPr>
        <p:txBody>
          <a:bodyPr wrap="none" anchor="ctr">
            <a:spAutoFit/>
          </a:bodyPr>
          <a:lstStyle/>
          <a:p>
            <a:pPr algn="ctr"/>
            <a:r>
              <a:rPr lang="en-US" b="1" dirty="0">
                <a:solidFill>
                  <a:srgbClr val="FFCE00"/>
                </a:solidFill>
                <a:latin typeface="Segoe UI"/>
              </a:rPr>
              <a:t>INSTRUCTION</a:t>
            </a:r>
            <a:endParaRPr sz="1800" b="1" dirty="0">
              <a:solidFill>
                <a:srgbClr val="FFCE00"/>
              </a:solidFill>
              <a:latin typeface="Segoe U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914400" y="640080"/>
            <a:ext cx="3108960" cy="457200"/>
          </a:xfrm>
          <a:prstGeom prst="roundRect">
            <a:avLst>
              <a:gd name="adj" fmla="val 50000"/>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sz="1200" b="1">
                <a:solidFill>
                  <a:srgbClr val="141414"/>
                </a:solidFill>
                <a:latin typeface="Segoe UI"/>
              </a:rPr>
              <a:t>GOOD ROLLOUT CHECKLIST</a:t>
            </a:r>
          </a:p>
        </p:txBody>
      </p:sp>
      <p:sp>
        <p:nvSpPr>
          <p:cNvPr id="4" name="TextBox 3"/>
          <p:cNvSpPr txBox="1"/>
          <p:nvPr/>
        </p:nvSpPr>
        <p:spPr>
          <a:xfrm>
            <a:off x="868680" y="1143000"/>
            <a:ext cx="10515600" cy="822960"/>
          </a:xfrm>
          <a:prstGeom prst="rect">
            <a:avLst/>
          </a:prstGeom>
          <a:noFill/>
        </p:spPr>
        <p:txBody>
          <a:bodyPr wrap="square" lIns="45720" tIns="0" rIns="45720" bIns="0" anchor="t">
            <a:spAutoFit/>
          </a:bodyPr>
          <a:lstStyle/>
          <a:p>
            <a:pPr algn="l">
              <a:spcAft>
                <a:spcPts val="400"/>
              </a:spcAft>
            </a:pPr>
            <a:r>
              <a:rPr sz="2900" b="1" i="0">
                <a:solidFill>
                  <a:srgbClr val="FFFFFF"/>
                </a:solidFill>
                <a:latin typeface="Segoe UI"/>
              </a:rPr>
              <a:t>How to do it well: a checklist</a:t>
            </a:r>
          </a:p>
        </p:txBody>
      </p:sp>
      <p:sp>
        <p:nvSpPr>
          <p:cNvPr id="5" name="Rectangle 4"/>
          <p:cNvSpPr/>
          <p:nvPr/>
        </p:nvSpPr>
        <p:spPr>
          <a:xfrm>
            <a:off x="914400" y="2011679"/>
            <a:ext cx="137160" cy="402336"/>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1207008" y="1920240"/>
            <a:ext cx="10241280" cy="658368"/>
          </a:xfrm>
          <a:prstGeom prst="rect">
            <a:avLst/>
          </a:prstGeom>
          <a:noFill/>
        </p:spPr>
        <p:txBody>
          <a:bodyPr wrap="square" lIns="45720" tIns="0" rIns="45720" bIns="0" anchor="t">
            <a:spAutoFit/>
          </a:bodyPr>
          <a:lstStyle/>
          <a:p>
            <a:pPr algn="l">
              <a:spcAft>
                <a:spcPts val="0"/>
              </a:spcAft>
            </a:pPr>
            <a:r>
              <a:rPr sz="1450" b="1" i="0">
                <a:solidFill>
                  <a:srgbClr val="FFFFFF"/>
                </a:solidFill>
                <a:latin typeface="Segoe UI"/>
              </a:rPr>
              <a:t>Persona without deception</a:t>
            </a:r>
          </a:p>
          <a:p>
            <a:pPr algn="l">
              <a:spcAft>
                <a:spcPts val="400"/>
              </a:spcAft>
            </a:pPr>
            <a:r>
              <a:rPr sz="1200" b="0" i="0">
                <a:solidFill>
                  <a:srgbClr val="C4C4C4"/>
                </a:solidFill>
                <a:latin typeface="Segoe UI"/>
              </a:rPr>
              <a:t>Give the assistant a name and a simple avatar, but do not pass it off as human: no photo or name of a real employee.</a:t>
            </a:r>
          </a:p>
        </p:txBody>
      </p:sp>
      <p:sp>
        <p:nvSpPr>
          <p:cNvPr id="7" name="Rectangle 6"/>
          <p:cNvSpPr/>
          <p:nvPr/>
        </p:nvSpPr>
        <p:spPr>
          <a:xfrm>
            <a:off x="914400" y="2683763"/>
            <a:ext cx="137160" cy="402336"/>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207008" y="2592324"/>
            <a:ext cx="10241280" cy="658368"/>
          </a:xfrm>
          <a:prstGeom prst="rect">
            <a:avLst/>
          </a:prstGeom>
          <a:noFill/>
        </p:spPr>
        <p:txBody>
          <a:bodyPr wrap="square" lIns="45720" tIns="0" rIns="45720" bIns="0" anchor="t">
            <a:spAutoFit/>
          </a:bodyPr>
          <a:lstStyle/>
          <a:p>
            <a:pPr algn="l">
              <a:spcAft>
                <a:spcPts val="0"/>
              </a:spcAft>
            </a:pPr>
            <a:r>
              <a:rPr sz="1450" b="1" i="0">
                <a:solidFill>
                  <a:srgbClr val="FFFFFF"/>
                </a:solidFill>
                <a:latin typeface="Segoe UI"/>
              </a:rPr>
              <a:t>Obvious human handoff</a:t>
            </a:r>
          </a:p>
          <a:p>
            <a:pPr algn="l">
              <a:spcAft>
                <a:spcPts val="400"/>
              </a:spcAft>
            </a:pPr>
            <a:r>
              <a:rPr sz="1200" b="0" i="0">
                <a:solidFill>
                  <a:srgbClr val="C4C4C4"/>
                </a:solidFill>
                <a:latin typeface="Segoe UI"/>
              </a:rPr>
              <a:t>A Talk to a human button in plain sight, one tap; the AI passes context to the agent so the client need not repeat.</a:t>
            </a:r>
          </a:p>
        </p:txBody>
      </p:sp>
      <p:sp>
        <p:nvSpPr>
          <p:cNvPr id="9" name="Rectangle 8"/>
          <p:cNvSpPr/>
          <p:nvPr/>
        </p:nvSpPr>
        <p:spPr>
          <a:xfrm>
            <a:off x="914400" y="3355847"/>
            <a:ext cx="137160" cy="402336"/>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207008" y="3264408"/>
            <a:ext cx="10241280" cy="658368"/>
          </a:xfrm>
          <a:prstGeom prst="rect">
            <a:avLst/>
          </a:prstGeom>
          <a:noFill/>
        </p:spPr>
        <p:txBody>
          <a:bodyPr wrap="square" lIns="45720" tIns="0" rIns="45720" bIns="0" anchor="t">
            <a:spAutoFit/>
          </a:bodyPr>
          <a:lstStyle/>
          <a:p>
            <a:pPr algn="l">
              <a:spcAft>
                <a:spcPts val="0"/>
              </a:spcAft>
            </a:pPr>
            <a:r>
              <a:rPr sz="1450" b="1" i="0">
                <a:solidFill>
                  <a:srgbClr val="FFFFFF"/>
                </a:solidFill>
                <a:latin typeface="Segoe UI"/>
              </a:rPr>
              <a:t>Notice up front</a:t>
            </a:r>
          </a:p>
          <a:p>
            <a:pPr algn="l">
              <a:spcAft>
                <a:spcPts val="400"/>
              </a:spcAft>
            </a:pPr>
            <a:r>
              <a:rPr sz="1200" b="0" i="0">
                <a:solidFill>
                  <a:srgbClr val="C4C4C4"/>
                </a:solidFill>
                <a:latin typeface="Segoe UI"/>
              </a:rPr>
              <a:t>Say it is AI before or at the very start of the chat, not at the end.</a:t>
            </a:r>
          </a:p>
        </p:txBody>
      </p:sp>
      <p:sp>
        <p:nvSpPr>
          <p:cNvPr id="11" name="Rectangle 10"/>
          <p:cNvSpPr/>
          <p:nvPr/>
        </p:nvSpPr>
        <p:spPr>
          <a:xfrm>
            <a:off x="914400" y="4027931"/>
            <a:ext cx="137160" cy="402336"/>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1207008" y="3936491"/>
            <a:ext cx="10241280" cy="658368"/>
          </a:xfrm>
          <a:prstGeom prst="rect">
            <a:avLst/>
          </a:prstGeom>
          <a:noFill/>
        </p:spPr>
        <p:txBody>
          <a:bodyPr wrap="square" lIns="45720" tIns="0" rIns="45720" bIns="0" anchor="t">
            <a:spAutoFit/>
          </a:bodyPr>
          <a:lstStyle/>
          <a:p>
            <a:pPr algn="l">
              <a:spcAft>
                <a:spcPts val="0"/>
              </a:spcAft>
            </a:pPr>
            <a:r>
              <a:rPr sz="1450" b="1" i="0">
                <a:solidFill>
                  <a:srgbClr val="FFFFFF"/>
                </a:solidFill>
                <a:latin typeface="Segoe UI"/>
              </a:rPr>
              <a:t>Opt-out</a:t>
            </a:r>
          </a:p>
          <a:p>
            <a:pPr algn="l">
              <a:spcAft>
                <a:spcPts val="400"/>
              </a:spcAft>
            </a:pPr>
            <a:r>
              <a:rPr sz="1200" b="0" i="0">
                <a:solidFill>
                  <a:srgbClr val="C4C4C4"/>
                </a:solidFill>
                <a:latin typeface="Segoe UI"/>
              </a:rPr>
              <a:t>Let clients opt out of the AI and of recording and training on their data; honour deletion.</a:t>
            </a:r>
          </a:p>
        </p:txBody>
      </p:sp>
      <p:sp>
        <p:nvSpPr>
          <p:cNvPr id="13" name="Rectangle 12"/>
          <p:cNvSpPr/>
          <p:nvPr/>
        </p:nvSpPr>
        <p:spPr>
          <a:xfrm>
            <a:off x="914400" y="4700016"/>
            <a:ext cx="137160" cy="402336"/>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1207008" y="4608576"/>
            <a:ext cx="10241280" cy="658368"/>
          </a:xfrm>
          <a:prstGeom prst="rect">
            <a:avLst/>
          </a:prstGeom>
          <a:noFill/>
        </p:spPr>
        <p:txBody>
          <a:bodyPr wrap="square" lIns="45720" tIns="0" rIns="45720" bIns="0" anchor="t">
            <a:spAutoFit/>
          </a:bodyPr>
          <a:lstStyle/>
          <a:p>
            <a:pPr algn="l">
              <a:spcAft>
                <a:spcPts val="0"/>
              </a:spcAft>
            </a:pPr>
            <a:r>
              <a:rPr sz="1450" b="1" i="0">
                <a:solidFill>
                  <a:srgbClr val="FFFFFF"/>
                </a:solidFill>
                <a:latin typeface="Segoe UI"/>
              </a:rPr>
              <a:t>Accessibility</a:t>
            </a:r>
          </a:p>
          <a:p>
            <a:pPr algn="l">
              <a:spcAft>
                <a:spcPts val="400"/>
              </a:spcAft>
            </a:pPr>
            <a:r>
              <a:rPr sz="1200" b="0" i="0">
                <a:solidFill>
                  <a:srgbClr val="C4C4C4"/>
                </a:solidFill>
                <a:latin typeface="Segoe UI"/>
              </a:rPr>
              <a:t>Plain language, screen-reader support, an alternative channel for those uneasy with AI.</a:t>
            </a:r>
          </a:p>
        </p:txBody>
      </p:sp>
      <p:sp>
        <p:nvSpPr>
          <p:cNvPr id="15" name="Rectangle 14"/>
          <p:cNvSpPr/>
          <p:nvPr/>
        </p:nvSpPr>
        <p:spPr>
          <a:xfrm>
            <a:off x="914400" y="5372100"/>
            <a:ext cx="137160" cy="402336"/>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1207008" y="5280660"/>
            <a:ext cx="10241280" cy="658368"/>
          </a:xfrm>
          <a:prstGeom prst="rect">
            <a:avLst/>
          </a:prstGeom>
          <a:noFill/>
        </p:spPr>
        <p:txBody>
          <a:bodyPr wrap="square" lIns="45720" tIns="0" rIns="45720" bIns="0" anchor="t">
            <a:spAutoFit/>
          </a:bodyPr>
          <a:lstStyle/>
          <a:p>
            <a:pPr algn="l">
              <a:spcAft>
                <a:spcPts val="0"/>
              </a:spcAft>
            </a:pPr>
            <a:r>
              <a:rPr sz="1450" b="1" i="0">
                <a:solidFill>
                  <a:srgbClr val="FFFFFF"/>
                </a:solidFill>
                <a:latin typeface="Segoe UI"/>
              </a:rPr>
              <a:t>Gradual and listening</a:t>
            </a:r>
          </a:p>
          <a:p>
            <a:pPr algn="l">
              <a:spcAft>
                <a:spcPts val="400"/>
              </a:spcAft>
            </a:pPr>
            <a:r>
              <a:rPr sz="1200" b="0" i="0">
                <a:solidFill>
                  <a:srgbClr val="C4C4C4"/>
                </a:solidFill>
                <a:latin typeface="Segoe UI"/>
              </a:rPr>
              <a:t>Roll out in stages, gather feedback and improve.</a:t>
            </a:r>
          </a:p>
        </p:txBody>
      </p:sp>
      <p:sp>
        <p:nvSpPr>
          <p:cNvPr id="17" name="TextBox 16"/>
          <p:cNvSpPr txBox="1"/>
          <p:nvPr/>
        </p:nvSpPr>
        <p:spPr>
          <a:xfrm>
            <a:off x="914400" y="5913846"/>
            <a:ext cx="10424160" cy="215444"/>
          </a:xfrm>
          <a:prstGeom prst="rect">
            <a:avLst/>
          </a:prstGeom>
          <a:noFill/>
        </p:spPr>
        <p:txBody>
          <a:bodyPr wrap="square" lIns="45720" tIns="0" rIns="45720" bIns="0" anchor="t">
            <a:spAutoFit/>
          </a:bodyPr>
          <a:lstStyle/>
          <a:p>
            <a:pPr algn="l">
              <a:spcAft>
                <a:spcPts val="400"/>
              </a:spcAft>
            </a:pPr>
            <a:r>
              <a:rPr sz="1400" b="0" i="1" dirty="0">
                <a:solidFill>
                  <a:srgbClr val="9A9A9A"/>
                </a:solidFill>
                <a:latin typeface="Segoe UI"/>
              </a:rPr>
              <a:t>Good delivery builds trust: clients want to know about AI in advance, not catch you running a hidden bot.</a:t>
            </a:r>
          </a:p>
        </p:txBody>
      </p:sp>
      <p:sp>
        <p:nvSpPr>
          <p:cNvPr id="18" name="Rectangle 17"/>
          <p:cNvSpPr/>
          <p:nvPr/>
        </p:nvSpPr>
        <p:spPr>
          <a:xfrm>
            <a:off x="502920" y="6419088"/>
            <a:ext cx="292608" cy="54864"/>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868680" y="6272784"/>
            <a:ext cx="4572000" cy="184666"/>
          </a:xfrm>
          <a:prstGeom prst="rect">
            <a:avLst/>
          </a:prstGeom>
          <a:noFill/>
        </p:spPr>
        <p:txBody>
          <a:bodyPr wrap="square" lIns="45720" tIns="0" rIns="45720" bIns="0" anchor="t">
            <a:spAutoFit/>
          </a:bodyPr>
          <a:lstStyle/>
          <a:p>
            <a:pPr algn="l">
              <a:spcAft>
                <a:spcPts val="400"/>
              </a:spcAft>
            </a:pPr>
            <a:r>
              <a:rPr lang="en-US" sz="1200" b="1" i="0" dirty="0">
                <a:solidFill>
                  <a:srgbClr val="FFCE00"/>
                </a:solidFill>
                <a:latin typeface="Segoe UI"/>
              </a:rPr>
              <a:t>aibusiness.vc </a:t>
            </a:r>
            <a:r>
              <a:rPr lang="en-US" sz="1200" b="1" dirty="0">
                <a:solidFill>
                  <a:srgbClr val="FFCE00"/>
                </a:solidFill>
                <a:latin typeface="Segoe UI"/>
              </a:rPr>
              <a:t>| Sergei Ponomarev | info@aibusiness.vc</a:t>
            </a:r>
            <a:endParaRPr lang="en-US" sz="1200" b="1" i="0" dirty="0">
              <a:solidFill>
                <a:srgbClr val="FFCE00"/>
              </a:solidFill>
              <a:latin typeface="Segoe UI"/>
            </a:endParaRPr>
          </a:p>
        </p:txBody>
      </p:sp>
      <p:sp>
        <p:nvSpPr>
          <p:cNvPr id="20" name="TextBox 19"/>
          <p:cNvSpPr txBox="1"/>
          <p:nvPr/>
        </p:nvSpPr>
        <p:spPr>
          <a:xfrm>
            <a:off x="6675120" y="6291072"/>
            <a:ext cx="4937760" cy="365760"/>
          </a:xfrm>
          <a:prstGeom prst="rect">
            <a:avLst/>
          </a:prstGeom>
          <a:noFill/>
        </p:spPr>
        <p:txBody>
          <a:bodyPr wrap="square" lIns="45720" tIns="0" rIns="45720" bIns="0" anchor="t">
            <a:spAutoFit/>
          </a:bodyPr>
          <a:lstStyle/>
          <a:p>
            <a:pPr algn="r">
              <a:spcAft>
                <a:spcPts val="400"/>
              </a:spcAft>
            </a:pPr>
            <a:r>
              <a:rPr sz="1000" b="0" i="0">
                <a:solidFill>
                  <a:srgbClr val="9A9A9A"/>
                </a:solidFill>
                <a:latin typeface="Segoe UI"/>
              </a:rPr>
              <a:t>Kit: telling clients about your AI</a:t>
            </a:r>
          </a:p>
        </p:txBody>
      </p:sp>
      <p:sp>
        <p:nvSpPr>
          <p:cNvPr id="21" name="TextBox 20">
            <a:extLst>
              <a:ext uri="{FF2B5EF4-FFF2-40B4-BE49-F238E27FC236}">
                <a16:creationId xmlns:a16="http://schemas.microsoft.com/office/drawing/2014/main" id="{CCE0640A-85C1-476A-B9EF-04DB86A7BCE2}"/>
              </a:ext>
            </a:extLst>
          </p:cNvPr>
          <p:cNvSpPr txBox="1"/>
          <p:nvPr/>
        </p:nvSpPr>
        <p:spPr>
          <a:xfrm rot="16200000">
            <a:off x="-409382" y="3244334"/>
            <a:ext cx="1733167" cy="369332"/>
          </a:xfrm>
          <a:prstGeom prst="rect">
            <a:avLst/>
          </a:prstGeom>
          <a:noFill/>
        </p:spPr>
        <p:txBody>
          <a:bodyPr wrap="none" anchor="ctr">
            <a:spAutoFit/>
          </a:bodyPr>
          <a:lstStyle/>
          <a:p>
            <a:pPr algn="ctr"/>
            <a:r>
              <a:rPr lang="en-US" b="1" dirty="0">
                <a:solidFill>
                  <a:srgbClr val="FFCE00"/>
                </a:solidFill>
                <a:latin typeface="Segoe UI"/>
              </a:rPr>
              <a:t>INSTRUCTION</a:t>
            </a:r>
            <a:endParaRPr sz="1800" b="1" dirty="0">
              <a:solidFill>
                <a:srgbClr val="FFCE00"/>
              </a:solidFill>
              <a:latin typeface="Segoe U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914400" cy="68580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rot="16200000">
            <a:off x="-2286000" y="3108960"/>
            <a:ext cx="5486400" cy="640080"/>
          </a:xfrm>
          <a:prstGeom prst="rect">
            <a:avLst/>
          </a:prstGeom>
          <a:noFill/>
        </p:spPr>
        <p:txBody>
          <a:bodyPr wrap="none" anchor="ctr">
            <a:spAutoFit/>
          </a:bodyPr>
          <a:lstStyle/>
          <a:p>
            <a:pPr algn="ctr"/>
            <a:r>
              <a:rPr sz="1800" b="1" dirty="0">
                <a:solidFill>
                  <a:srgbClr val="141414"/>
                </a:solidFill>
                <a:latin typeface="Segoe UI"/>
              </a:rPr>
              <a:t>SOCIAL POST</a:t>
            </a:r>
          </a:p>
        </p:txBody>
      </p:sp>
      <p:sp>
        <p:nvSpPr>
          <p:cNvPr id="5" name="TextBox 4"/>
          <p:cNvSpPr txBox="1"/>
          <p:nvPr/>
        </p:nvSpPr>
        <p:spPr>
          <a:xfrm>
            <a:off x="1280160" y="457200"/>
            <a:ext cx="10424160" cy="822960"/>
          </a:xfrm>
          <a:prstGeom prst="rect">
            <a:avLst/>
          </a:prstGeom>
          <a:noFill/>
        </p:spPr>
        <p:txBody>
          <a:bodyPr wrap="square" lIns="45720" tIns="0" rIns="45720" bIns="0" anchor="t">
            <a:spAutoFit/>
          </a:bodyPr>
          <a:lstStyle/>
          <a:p>
            <a:pPr algn="l">
              <a:spcAft>
                <a:spcPts val="400"/>
              </a:spcAft>
            </a:pPr>
            <a:r>
              <a:rPr sz="2700" b="1" i="0">
                <a:solidFill>
                  <a:srgbClr val="141414"/>
                </a:solidFill>
                <a:latin typeface="Segoe UI"/>
              </a:rPr>
              <a:t>Social media post</a:t>
            </a:r>
          </a:p>
        </p:txBody>
      </p:sp>
      <p:sp>
        <p:nvSpPr>
          <p:cNvPr id="6" name="Rounded Rectangle 5"/>
          <p:cNvSpPr/>
          <p:nvPr/>
        </p:nvSpPr>
        <p:spPr>
          <a:xfrm>
            <a:off x="1280159" y="1417320"/>
            <a:ext cx="6790995" cy="4800600"/>
          </a:xfrm>
          <a:prstGeom prst="roundRect">
            <a:avLst>
              <a:gd name="adj" fmla="val 2000"/>
            </a:avLst>
          </a:prstGeom>
          <a:solidFill>
            <a:srgbClr val="FFFFFF"/>
          </a:solidFill>
          <a:ln w="15875">
            <a:solidFill>
              <a:srgbClr val="C9C9C9"/>
            </a:solidFill>
          </a:ln>
          <a:effectLst/>
        </p:spPr>
        <p:style>
          <a:lnRef idx="1">
            <a:schemeClr val="accent1"/>
          </a:lnRef>
          <a:fillRef idx="3">
            <a:schemeClr val="accent1"/>
          </a:fillRef>
          <a:effectRef idx="2">
            <a:schemeClr val="accent1"/>
          </a:effectRef>
          <a:fontRef idx="minor">
            <a:schemeClr val="lt1"/>
          </a:fontRef>
        </p:style>
        <p:txBody>
          <a:bodyPr wrap="square" lIns="365760" tIns="274320" rIns="365760" bIns="164592" rtlCol="0" anchor="t"/>
          <a:lstStyle/>
          <a:p>
            <a:pPr algn="l">
              <a:spcAft>
                <a:spcPts val="800"/>
              </a:spcAft>
            </a:pPr>
            <a:r>
              <a:rPr sz="1600" b="1" i="0" dirty="0">
                <a:solidFill>
                  <a:srgbClr val="141414"/>
                </a:solidFill>
                <a:latin typeface="Segoe UI"/>
              </a:rPr>
              <a:t>Dear clients,</a:t>
            </a:r>
          </a:p>
          <a:p>
            <a:pPr algn="l">
              <a:spcAft>
                <a:spcPts val="800"/>
              </a:spcAft>
            </a:pPr>
            <a:r>
              <a:rPr sz="1600" b="0" i="0" dirty="0">
                <a:solidFill>
                  <a:srgbClr val="1A1A1A"/>
                </a:solidFill>
                <a:latin typeface="Segoe UI"/>
              </a:rPr>
              <a:t>You matter to us most. Everything we do, we do for you, and we keep looking for ways to make our service even better, faster and more convenient.</a:t>
            </a:r>
          </a:p>
          <a:p>
            <a:pPr algn="l">
              <a:spcAft>
                <a:spcPts val="800"/>
              </a:spcAft>
            </a:pPr>
            <a:r>
              <a:rPr sz="1600" b="0" i="0" dirty="0">
                <a:solidFill>
                  <a:srgbClr val="1A1A1A"/>
                </a:solidFill>
                <a:latin typeface="Segoe UI"/>
              </a:rPr>
              <a:t>We are happy to share good news: we have added an AI assistant, [Assistant</a:t>
            </a:r>
            <a:r>
              <a:rPr lang="en-US" sz="1600" b="0" i="0" dirty="0">
                <a:solidFill>
                  <a:srgbClr val="1A1A1A"/>
                </a:solidFill>
                <a:latin typeface="Segoe UI"/>
              </a:rPr>
              <a:t> name</a:t>
            </a:r>
            <a:r>
              <a:rPr sz="1600" b="0" i="0" dirty="0">
                <a:solidFill>
                  <a:srgbClr val="1A1A1A"/>
                </a:solidFill>
                <a:latin typeface="Segoe UI"/>
              </a:rPr>
              <a:t>]. Now you get answers faster, any time of day and with no queues. It</a:t>
            </a:r>
            <a:r>
              <a:rPr lang="en-US" sz="1600" b="0" i="0" dirty="0">
                <a:solidFill>
                  <a:srgbClr val="1A1A1A"/>
                </a:solidFill>
                <a:latin typeface="Segoe UI"/>
              </a:rPr>
              <a:t> can…</a:t>
            </a:r>
            <a:r>
              <a:rPr sz="1600" b="0" i="0" dirty="0">
                <a:solidFill>
                  <a:srgbClr val="1A1A1A"/>
                </a:solidFill>
                <a:latin typeface="Segoe UI"/>
              </a:rPr>
              <a:t> [what it does].</a:t>
            </a:r>
          </a:p>
          <a:p>
            <a:pPr algn="l">
              <a:spcAft>
                <a:spcPts val="800"/>
              </a:spcAft>
            </a:pPr>
            <a:r>
              <a:rPr sz="1600" b="0" i="0" dirty="0">
                <a:solidFill>
                  <a:srgbClr val="1A1A1A"/>
                </a:solidFill>
                <a:latin typeface="Segoe UI"/>
              </a:rPr>
              <a:t>We did it honestly and with care for you. You always see that you are talking to AI, and at any moment you can switch to a real person. [Owner] is personally responsible for the assistant.</a:t>
            </a:r>
          </a:p>
          <a:p>
            <a:pPr algn="l">
              <a:spcAft>
                <a:spcPts val="800"/>
              </a:spcAft>
            </a:pPr>
            <a:r>
              <a:rPr sz="1600" b="0" i="0" dirty="0">
                <a:solidFill>
                  <a:srgbClr val="1A1A1A"/>
                </a:solidFill>
                <a:latin typeface="Segoe UI"/>
              </a:rPr>
              <a:t>Most of all, your opinion matters to us. Tell us what we can improve and strengthen in our products and services. Your ideas shape what our service becomes.</a:t>
            </a:r>
          </a:p>
          <a:p>
            <a:pPr algn="l">
              <a:spcAft>
                <a:spcPts val="700"/>
              </a:spcAft>
            </a:pPr>
            <a:r>
              <a:rPr sz="1600" b="1" i="0" dirty="0">
                <a:solidFill>
                  <a:srgbClr val="1A1A1A"/>
                </a:solidFill>
                <a:latin typeface="Segoe UI"/>
              </a:rPr>
              <a:t>Thank you for being with us! </a:t>
            </a:r>
            <a:r>
              <a:rPr sz="1600" b="0" i="0" dirty="0">
                <a:solidFill>
                  <a:srgbClr val="1A1A1A"/>
                </a:solidFill>
                <a:latin typeface="Segoe UI"/>
              </a:rPr>
              <a:t>Questions and feedback: [contact]. Learn more: [link].</a:t>
            </a:r>
          </a:p>
        </p:txBody>
      </p:sp>
      <p:sp>
        <p:nvSpPr>
          <p:cNvPr id="7" name="TextBox 6"/>
          <p:cNvSpPr txBox="1"/>
          <p:nvPr/>
        </p:nvSpPr>
        <p:spPr>
          <a:xfrm>
            <a:off x="1280160" y="6245352"/>
            <a:ext cx="10424160" cy="457200"/>
          </a:xfrm>
          <a:prstGeom prst="rect">
            <a:avLst/>
          </a:prstGeom>
          <a:noFill/>
        </p:spPr>
        <p:txBody>
          <a:bodyPr wrap="square" lIns="45720" tIns="0" rIns="45720" bIns="0" anchor="t">
            <a:spAutoFit/>
          </a:bodyPr>
          <a:lstStyle/>
          <a:p>
            <a:pPr algn="l">
              <a:spcAft>
                <a:spcPts val="400"/>
              </a:spcAft>
            </a:pPr>
            <a:r>
              <a:rPr sz="1100" b="0" i="1">
                <a:solidFill>
                  <a:srgbClr val="6B6B6B"/>
                </a:solidFill>
                <a:latin typeface="Segoe UI"/>
              </a:rPr>
              <a:t>Replace the [placeholders]. Publish as an image on social media.</a:t>
            </a:r>
          </a:p>
        </p:txBody>
      </p:sp>
      <p:sp>
        <p:nvSpPr>
          <p:cNvPr id="8" name="TextBox 7"/>
          <p:cNvSpPr txBox="1"/>
          <p:nvPr/>
        </p:nvSpPr>
        <p:spPr>
          <a:xfrm>
            <a:off x="9966960" y="6455664"/>
            <a:ext cx="1920240" cy="292608"/>
          </a:xfrm>
          <a:prstGeom prst="rect">
            <a:avLst/>
          </a:prstGeom>
          <a:noFill/>
        </p:spPr>
        <p:txBody>
          <a:bodyPr wrap="square" lIns="45720" tIns="0" rIns="45720" bIns="0" anchor="t">
            <a:spAutoFit/>
          </a:bodyPr>
          <a:lstStyle/>
          <a:p>
            <a:pPr algn="r">
              <a:spcAft>
                <a:spcPts val="400"/>
              </a:spcAft>
            </a:pPr>
            <a:r>
              <a:rPr sz="900" b="0" i="0">
                <a:solidFill>
                  <a:srgbClr val="C4C4C4"/>
                </a:solidFill>
                <a:latin typeface="Segoe UI"/>
              </a:rPr>
              <a:t>aibusiness.vc</a:t>
            </a:r>
          </a:p>
        </p:txBody>
      </p:sp>
      <p:pic>
        <p:nvPicPr>
          <p:cNvPr id="10" name="Рисунок 9">
            <a:extLst>
              <a:ext uri="{FF2B5EF4-FFF2-40B4-BE49-F238E27FC236}">
                <a16:creationId xmlns:a16="http://schemas.microsoft.com/office/drawing/2014/main" id="{41B7CFAE-B71B-4B33-8225-F9E67AAD3BC7}"/>
              </a:ext>
            </a:extLst>
          </p:cNvPr>
          <p:cNvPicPr>
            <a:picLocks noChangeAspect="1"/>
          </p:cNvPicPr>
          <p:nvPr/>
        </p:nvPicPr>
        <p:blipFill rotWithShape="1">
          <a:blip r:embed="rId2"/>
          <a:srcRect l="50667" r="8350" b="50833"/>
          <a:stretch/>
        </p:blipFill>
        <p:spPr>
          <a:xfrm>
            <a:off x="8375650" y="1745361"/>
            <a:ext cx="3511550" cy="3371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914400" cy="68580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rot="16200000">
            <a:off x="-2286000" y="3108960"/>
            <a:ext cx="5486400" cy="640080"/>
          </a:xfrm>
          <a:prstGeom prst="rect">
            <a:avLst/>
          </a:prstGeom>
          <a:noFill/>
        </p:spPr>
        <p:txBody>
          <a:bodyPr wrap="none" anchor="ctr">
            <a:spAutoFit/>
          </a:bodyPr>
          <a:lstStyle/>
          <a:p>
            <a:pPr algn="ctr"/>
            <a:r>
              <a:rPr sz="1800" b="1">
                <a:solidFill>
                  <a:srgbClr val="141414"/>
                </a:solidFill>
                <a:latin typeface="Segoe UI"/>
              </a:rPr>
              <a:t>ONE-PAGER</a:t>
            </a:r>
          </a:p>
        </p:txBody>
      </p:sp>
      <p:sp>
        <p:nvSpPr>
          <p:cNvPr id="5" name="TextBox 4"/>
          <p:cNvSpPr txBox="1"/>
          <p:nvPr/>
        </p:nvSpPr>
        <p:spPr>
          <a:xfrm>
            <a:off x="1280160" y="457200"/>
            <a:ext cx="10424160" cy="822960"/>
          </a:xfrm>
          <a:prstGeom prst="rect">
            <a:avLst/>
          </a:prstGeom>
          <a:noFill/>
        </p:spPr>
        <p:txBody>
          <a:bodyPr wrap="square" lIns="45720" tIns="0" rIns="45720" bIns="0" anchor="t">
            <a:spAutoFit/>
          </a:bodyPr>
          <a:lstStyle/>
          <a:p>
            <a:pPr algn="l">
              <a:spcAft>
                <a:spcPts val="400"/>
              </a:spcAft>
            </a:pPr>
            <a:r>
              <a:rPr sz="2200" b="1" i="0">
                <a:solidFill>
                  <a:srgbClr val="141414"/>
                </a:solidFill>
                <a:latin typeface="Segoe UI"/>
              </a:rPr>
              <a:t>We have adopted AI - with care for you</a:t>
            </a:r>
          </a:p>
        </p:txBody>
      </p:sp>
      <p:sp>
        <p:nvSpPr>
          <p:cNvPr id="6" name="Rounded Rectangle 5"/>
          <p:cNvSpPr/>
          <p:nvPr/>
        </p:nvSpPr>
        <p:spPr>
          <a:xfrm>
            <a:off x="1280160" y="1417320"/>
            <a:ext cx="6377940" cy="4846320"/>
          </a:xfrm>
          <a:prstGeom prst="roundRect">
            <a:avLst>
              <a:gd name="adj" fmla="val 2000"/>
            </a:avLst>
          </a:prstGeom>
          <a:solidFill>
            <a:srgbClr val="FFFFFF"/>
          </a:solidFill>
          <a:ln w="15875">
            <a:solidFill>
              <a:srgbClr val="C9C9C9"/>
            </a:solidFill>
          </a:ln>
          <a:effectLst/>
        </p:spPr>
        <p:style>
          <a:lnRef idx="1">
            <a:schemeClr val="accent1"/>
          </a:lnRef>
          <a:fillRef idx="3">
            <a:schemeClr val="accent1"/>
          </a:fillRef>
          <a:effectRef idx="2">
            <a:schemeClr val="accent1"/>
          </a:effectRef>
          <a:fontRef idx="minor">
            <a:schemeClr val="lt1"/>
          </a:fontRef>
        </p:style>
        <p:txBody>
          <a:bodyPr wrap="square" lIns="365760" tIns="274320" rIns="365760" bIns="164592" rtlCol="0" anchor="t"/>
          <a:lstStyle/>
          <a:p>
            <a:pPr algn="l">
              <a:spcAft>
                <a:spcPts val="600"/>
              </a:spcAft>
            </a:pPr>
            <a:r>
              <a:rPr sz="1400" b="0" i="0" dirty="0">
                <a:solidFill>
                  <a:srgbClr val="1A1A1A"/>
                </a:solidFill>
                <a:latin typeface="Segoe UI"/>
              </a:rPr>
              <a:t>Dear clients! You are the reason we work and grow. Thank you for being with us. We keep improving our service, and this next step of that care is adopting artificial intelligence.</a:t>
            </a:r>
          </a:p>
          <a:p>
            <a:pPr algn="l">
              <a:spcAft>
                <a:spcPts val="600"/>
              </a:spcAft>
            </a:pPr>
            <a:r>
              <a:rPr sz="1400" b="1" i="0" dirty="0">
                <a:solidFill>
                  <a:srgbClr val="1A1A1A"/>
                </a:solidFill>
                <a:latin typeface="Segoe UI"/>
              </a:rPr>
              <a:t>Why we did it. </a:t>
            </a:r>
            <a:r>
              <a:rPr sz="1400" b="0" i="0" dirty="0">
                <a:solidFill>
                  <a:srgbClr val="1A1A1A"/>
                </a:solidFill>
                <a:latin typeface="Segoe UI"/>
              </a:rPr>
              <a:t>To answer you faster and better, save your time and be available around the clock, with no queues or waiting.</a:t>
            </a:r>
          </a:p>
          <a:p>
            <a:pPr algn="l">
              <a:spcAft>
                <a:spcPts val="600"/>
              </a:spcAft>
            </a:pPr>
            <a:r>
              <a:rPr sz="1400" b="1" i="0" dirty="0">
                <a:solidFill>
                  <a:srgbClr val="1A1A1A"/>
                </a:solidFill>
                <a:latin typeface="Segoe UI"/>
              </a:rPr>
              <a:t>Who helps you. </a:t>
            </a:r>
            <a:r>
              <a:rPr sz="1400" b="0" i="0" dirty="0">
                <a:solidFill>
                  <a:srgbClr val="1A1A1A"/>
                </a:solidFill>
                <a:latin typeface="Segoe UI"/>
              </a:rPr>
              <a:t>A smart assistant, [Assistant]. It [what it does]. You always know it is AI, not a person.</a:t>
            </a:r>
          </a:p>
          <a:p>
            <a:pPr algn="l">
              <a:spcAft>
                <a:spcPts val="600"/>
              </a:spcAft>
            </a:pPr>
            <a:r>
              <a:rPr sz="1400" b="1" i="0" dirty="0">
                <a:solidFill>
                  <a:srgbClr val="1A1A1A"/>
                </a:solidFill>
                <a:latin typeface="Segoe UI"/>
              </a:rPr>
              <a:t>A human is always near. </a:t>
            </a:r>
            <a:r>
              <a:rPr sz="1400" b="0" i="0" dirty="0">
                <a:solidFill>
                  <a:srgbClr val="1A1A1A"/>
                </a:solidFill>
                <a:latin typeface="Segoe UI"/>
              </a:rPr>
              <a:t>At any moment you can switch to a person: [how to reach a human]. [Owner] is personally responsible for the assistant.</a:t>
            </a:r>
          </a:p>
          <a:p>
            <a:pPr algn="l">
              <a:spcAft>
                <a:spcPts val="600"/>
              </a:spcAft>
            </a:pPr>
            <a:r>
              <a:rPr sz="1400" b="1" i="0" dirty="0">
                <a:solidFill>
                  <a:srgbClr val="1A1A1A"/>
                </a:solidFill>
                <a:latin typeface="Segoe UI"/>
              </a:rPr>
              <a:t>Your data is protected. </a:t>
            </a:r>
            <a:r>
              <a:rPr sz="1400" b="0" i="0" dirty="0">
                <a:solidFill>
                  <a:srgbClr val="1A1A1A"/>
                </a:solidFill>
                <a:latin typeface="Segoe UI"/>
              </a:rPr>
              <a:t>We ask only for what the service needs, store it carefully and never use it against you.</a:t>
            </a:r>
          </a:p>
          <a:p>
            <a:pPr algn="l">
              <a:spcAft>
                <a:spcPts val="600"/>
              </a:spcAft>
            </a:pPr>
            <a:r>
              <a:rPr sz="1400" b="1" i="0" dirty="0">
                <a:solidFill>
                  <a:srgbClr val="1A1A1A"/>
                </a:solidFill>
                <a:latin typeface="Segoe UI"/>
              </a:rPr>
              <a:t>If something is wrong. </a:t>
            </a:r>
            <a:r>
              <a:rPr sz="1400" b="0" i="0" dirty="0">
                <a:solidFill>
                  <a:srgbClr val="1A1A1A"/>
                </a:solidFill>
                <a:latin typeface="Segoe UI"/>
              </a:rPr>
              <a:t>Write to [contact]. We will look into it, and a person will review any disputed decision.</a:t>
            </a:r>
          </a:p>
          <a:p>
            <a:pPr algn="l">
              <a:spcAft>
                <a:spcPts val="600"/>
              </a:spcAft>
            </a:pPr>
            <a:r>
              <a:rPr sz="1400" b="1" i="0" dirty="0">
                <a:solidFill>
                  <a:srgbClr val="1A1A1A"/>
                </a:solidFill>
                <a:latin typeface="Segoe UI"/>
              </a:rPr>
              <a:t>Your ideas matter. </a:t>
            </a:r>
            <a:r>
              <a:rPr sz="1400" b="0" i="0" dirty="0">
                <a:solidFill>
                  <a:srgbClr val="1A1A1A"/>
                </a:solidFill>
                <a:latin typeface="Segoe UI"/>
              </a:rPr>
              <a:t>Tell us what to improve in our products and services - we truly read every message and act on it.</a:t>
            </a:r>
          </a:p>
          <a:p>
            <a:pPr algn="l">
              <a:spcAft>
                <a:spcPts val="700"/>
              </a:spcAft>
            </a:pPr>
            <a:r>
              <a:rPr sz="1400" b="0" i="1" dirty="0">
                <a:solidFill>
                  <a:srgbClr val="6B6B6B"/>
                </a:solidFill>
                <a:latin typeface="Segoe UI"/>
              </a:rPr>
              <a:t>Thank you for choosing us. We value every one of you.</a:t>
            </a:r>
          </a:p>
        </p:txBody>
      </p:sp>
      <p:sp>
        <p:nvSpPr>
          <p:cNvPr id="7" name="TextBox 6"/>
          <p:cNvSpPr txBox="1"/>
          <p:nvPr/>
        </p:nvSpPr>
        <p:spPr>
          <a:xfrm>
            <a:off x="1280160" y="6291072"/>
            <a:ext cx="10424160" cy="457200"/>
          </a:xfrm>
          <a:prstGeom prst="rect">
            <a:avLst/>
          </a:prstGeom>
          <a:noFill/>
        </p:spPr>
        <p:txBody>
          <a:bodyPr wrap="square" lIns="45720" tIns="0" rIns="45720" bIns="0" anchor="t">
            <a:spAutoFit/>
          </a:bodyPr>
          <a:lstStyle/>
          <a:p>
            <a:pPr algn="l">
              <a:spcAft>
                <a:spcPts val="400"/>
              </a:spcAft>
            </a:pPr>
            <a:r>
              <a:rPr sz="1100" b="0" i="1">
                <a:solidFill>
                  <a:srgbClr val="6B6B6B"/>
                </a:solidFill>
                <a:latin typeface="Segoe UI"/>
              </a:rPr>
              <a:t>Replace the [placeholders]. Put it on your site page How we use AI.</a:t>
            </a:r>
          </a:p>
        </p:txBody>
      </p:sp>
      <p:sp>
        <p:nvSpPr>
          <p:cNvPr id="8" name="TextBox 7"/>
          <p:cNvSpPr txBox="1"/>
          <p:nvPr/>
        </p:nvSpPr>
        <p:spPr>
          <a:xfrm>
            <a:off x="9966960" y="6455664"/>
            <a:ext cx="1920240" cy="292608"/>
          </a:xfrm>
          <a:prstGeom prst="rect">
            <a:avLst/>
          </a:prstGeom>
          <a:noFill/>
        </p:spPr>
        <p:txBody>
          <a:bodyPr wrap="square" lIns="45720" tIns="0" rIns="45720" bIns="0" anchor="t">
            <a:spAutoFit/>
          </a:bodyPr>
          <a:lstStyle/>
          <a:p>
            <a:pPr algn="r">
              <a:spcAft>
                <a:spcPts val="400"/>
              </a:spcAft>
            </a:pPr>
            <a:r>
              <a:rPr sz="900" b="0" i="0">
                <a:solidFill>
                  <a:srgbClr val="C4C4C4"/>
                </a:solidFill>
                <a:latin typeface="Segoe UI"/>
              </a:rPr>
              <a:t>aibusiness.vc</a:t>
            </a:r>
          </a:p>
        </p:txBody>
      </p:sp>
      <p:pic>
        <p:nvPicPr>
          <p:cNvPr id="10" name="Рисунок 9">
            <a:extLst>
              <a:ext uri="{FF2B5EF4-FFF2-40B4-BE49-F238E27FC236}">
                <a16:creationId xmlns:a16="http://schemas.microsoft.com/office/drawing/2014/main" id="{6B4E44DD-A25C-49A4-9A52-9A977F3D7064}"/>
              </a:ext>
            </a:extLst>
          </p:cNvPr>
          <p:cNvPicPr>
            <a:picLocks noChangeAspect="1"/>
          </p:cNvPicPr>
          <p:nvPr/>
        </p:nvPicPr>
        <p:blipFill rotWithShape="1">
          <a:blip r:embed="rId2"/>
          <a:srcRect l="50000" t="48518" r="10511" b="1601"/>
          <a:stretch/>
        </p:blipFill>
        <p:spPr>
          <a:xfrm>
            <a:off x="8445500" y="1718564"/>
            <a:ext cx="3383585" cy="34208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914400" cy="6858000"/>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rot="16200000">
            <a:off x="-2286000" y="3108960"/>
            <a:ext cx="5486400" cy="640080"/>
          </a:xfrm>
          <a:prstGeom prst="rect">
            <a:avLst/>
          </a:prstGeom>
          <a:noFill/>
        </p:spPr>
        <p:txBody>
          <a:bodyPr wrap="none" anchor="ctr">
            <a:spAutoFit/>
          </a:bodyPr>
          <a:lstStyle/>
          <a:p>
            <a:pPr algn="ctr"/>
            <a:r>
              <a:rPr sz="1800" b="1">
                <a:solidFill>
                  <a:srgbClr val="141414"/>
                </a:solidFill>
                <a:latin typeface="Segoe UI"/>
              </a:rPr>
              <a:t>EMAIL</a:t>
            </a:r>
          </a:p>
        </p:txBody>
      </p:sp>
      <p:sp>
        <p:nvSpPr>
          <p:cNvPr id="5" name="TextBox 4"/>
          <p:cNvSpPr txBox="1"/>
          <p:nvPr/>
        </p:nvSpPr>
        <p:spPr>
          <a:xfrm>
            <a:off x="1280160" y="457200"/>
            <a:ext cx="10424160" cy="822960"/>
          </a:xfrm>
          <a:prstGeom prst="rect">
            <a:avLst/>
          </a:prstGeom>
          <a:noFill/>
        </p:spPr>
        <p:txBody>
          <a:bodyPr wrap="square" lIns="45720" tIns="0" rIns="45720" bIns="0" anchor="t">
            <a:spAutoFit/>
          </a:bodyPr>
          <a:lstStyle/>
          <a:p>
            <a:pPr algn="l">
              <a:spcAft>
                <a:spcPts val="400"/>
              </a:spcAft>
            </a:pPr>
            <a:r>
              <a:rPr sz="2700" b="1" i="0">
                <a:solidFill>
                  <a:srgbClr val="141414"/>
                </a:solidFill>
                <a:latin typeface="Segoe UI"/>
              </a:rPr>
              <a:t>Email to clients</a:t>
            </a:r>
          </a:p>
        </p:txBody>
      </p:sp>
      <p:sp>
        <p:nvSpPr>
          <p:cNvPr id="6" name="Rounded Rectangle 5"/>
          <p:cNvSpPr/>
          <p:nvPr/>
        </p:nvSpPr>
        <p:spPr>
          <a:xfrm>
            <a:off x="1280160" y="1417320"/>
            <a:ext cx="6670040" cy="4754880"/>
          </a:xfrm>
          <a:prstGeom prst="roundRect">
            <a:avLst>
              <a:gd name="adj" fmla="val 2000"/>
            </a:avLst>
          </a:prstGeom>
          <a:solidFill>
            <a:srgbClr val="FFFFFF"/>
          </a:solidFill>
          <a:ln w="15875">
            <a:solidFill>
              <a:srgbClr val="C9C9C9"/>
            </a:solidFill>
          </a:ln>
          <a:effectLst/>
        </p:spPr>
        <p:style>
          <a:lnRef idx="1">
            <a:schemeClr val="accent1"/>
          </a:lnRef>
          <a:fillRef idx="3">
            <a:schemeClr val="accent1"/>
          </a:fillRef>
          <a:effectRef idx="2">
            <a:schemeClr val="accent1"/>
          </a:effectRef>
          <a:fontRef idx="minor">
            <a:schemeClr val="lt1"/>
          </a:fontRef>
        </p:style>
        <p:txBody>
          <a:bodyPr wrap="square" lIns="365760" tIns="274320" rIns="365760" bIns="164592" rtlCol="0" anchor="t"/>
          <a:lstStyle/>
          <a:p>
            <a:pPr algn="l">
              <a:spcAft>
                <a:spcPts val="700"/>
              </a:spcAft>
            </a:pPr>
            <a:r>
              <a:rPr sz="1400" b="1" i="0" dirty="0">
                <a:solidFill>
                  <a:srgbClr val="1A1A1A"/>
                </a:solidFill>
                <a:latin typeface="Segoe UI"/>
              </a:rPr>
              <a:t>Subject: </a:t>
            </a:r>
            <a:r>
              <a:rPr sz="1400" b="0" i="0" dirty="0">
                <a:solidFill>
                  <a:srgbClr val="1A1A1A"/>
                </a:solidFill>
                <a:latin typeface="Segoe UI"/>
              </a:rPr>
              <a:t>we care about you and are adopting AI</a:t>
            </a:r>
          </a:p>
          <a:p>
            <a:pPr algn="l">
              <a:spcAft>
                <a:spcPts val="600"/>
              </a:spcAft>
            </a:pPr>
            <a:r>
              <a:rPr sz="1400" b="0" i="0" dirty="0">
                <a:solidFill>
                  <a:srgbClr val="1A1A1A"/>
                </a:solidFill>
                <a:latin typeface="Segoe UI"/>
              </a:rPr>
              <a:t>Hello, [Name]!</a:t>
            </a:r>
          </a:p>
          <a:p>
            <a:pPr algn="l">
              <a:spcAft>
                <a:spcPts val="600"/>
              </a:spcAft>
            </a:pPr>
            <a:r>
              <a:rPr sz="1400" b="0" i="0" dirty="0">
                <a:solidFill>
                  <a:srgbClr val="1A1A1A"/>
                </a:solidFill>
                <a:latin typeface="Segoe UI"/>
              </a:rPr>
              <a:t>First of all, thank you for being with us. You are one of the clients we make our service better for every single day.</a:t>
            </a:r>
          </a:p>
          <a:p>
            <a:pPr algn="l">
              <a:spcAft>
                <a:spcPts val="600"/>
              </a:spcAft>
            </a:pPr>
            <a:r>
              <a:rPr sz="1400" b="0" i="0" dirty="0">
                <a:solidFill>
                  <a:srgbClr val="1A1A1A"/>
                </a:solidFill>
                <a:latin typeface="Segoe UI"/>
              </a:rPr>
              <a:t>We are glad to share: [Company] has adopted artificial intelligence to answer you faster, better and at any time. On [channel] you can now be helped by our smart assistant, [Assistant].</a:t>
            </a:r>
          </a:p>
          <a:p>
            <a:pPr algn="l">
              <a:spcAft>
                <a:spcPts val="600"/>
              </a:spcAft>
            </a:pPr>
            <a:r>
              <a:rPr sz="1400" b="0" i="0" dirty="0">
                <a:solidFill>
                  <a:srgbClr val="1A1A1A"/>
                </a:solidFill>
                <a:latin typeface="Segoe UI"/>
              </a:rPr>
              <a:t>We are always honest when AI is talking to you, and at any moment you can switch to a real person. [Owner] is responsible for the assistant, [contact] - write to us if anything is wrong. We protect your data and ask only for what the service needs.</a:t>
            </a:r>
          </a:p>
          <a:p>
            <a:pPr algn="l">
              <a:spcAft>
                <a:spcPts val="600"/>
              </a:spcAft>
            </a:pPr>
            <a:r>
              <a:rPr sz="1400" b="0" i="0" dirty="0">
                <a:solidFill>
                  <a:srgbClr val="1A1A1A"/>
                </a:solidFill>
                <a:latin typeface="Segoe UI"/>
              </a:rPr>
              <a:t>Most importantly, we really want to hear you. Tell us what we can improve and strengthen in our products and services - your ideas directly shape what our service becomes.</a:t>
            </a:r>
          </a:p>
          <a:p>
            <a:pPr algn="l">
              <a:spcAft>
                <a:spcPts val="600"/>
              </a:spcAft>
            </a:pPr>
            <a:r>
              <a:rPr sz="1400" b="0" i="0" dirty="0">
                <a:solidFill>
                  <a:srgbClr val="1A1A1A"/>
                </a:solidFill>
                <a:latin typeface="Segoe UI"/>
              </a:rPr>
              <a:t>More on how we use AI and what your rights are: </a:t>
            </a:r>
            <a:r>
              <a:rPr sz="1400" b="1" i="0" dirty="0">
                <a:solidFill>
                  <a:srgbClr val="1A1A1A"/>
                </a:solidFill>
                <a:latin typeface="Segoe UI"/>
              </a:rPr>
              <a:t>[link].</a:t>
            </a:r>
          </a:p>
          <a:p>
            <a:pPr algn="l">
              <a:spcAft>
                <a:spcPts val="700"/>
              </a:spcAft>
            </a:pPr>
            <a:r>
              <a:rPr sz="1400" b="0" i="0" dirty="0">
                <a:solidFill>
                  <a:srgbClr val="6B6B6B"/>
                </a:solidFill>
                <a:latin typeface="Segoe UI"/>
              </a:rPr>
              <a:t>With gratitude, the [Company] team.</a:t>
            </a:r>
          </a:p>
        </p:txBody>
      </p:sp>
      <p:sp>
        <p:nvSpPr>
          <p:cNvPr id="7" name="TextBox 6"/>
          <p:cNvSpPr txBox="1"/>
          <p:nvPr/>
        </p:nvSpPr>
        <p:spPr>
          <a:xfrm>
            <a:off x="1280160" y="6199632"/>
            <a:ext cx="10424160" cy="457200"/>
          </a:xfrm>
          <a:prstGeom prst="rect">
            <a:avLst/>
          </a:prstGeom>
          <a:noFill/>
        </p:spPr>
        <p:txBody>
          <a:bodyPr wrap="square" lIns="45720" tIns="0" rIns="45720" bIns="0" anchor="t">
            <a:spAutoFit/>
          </a:bodyPr>
          <a:lstStyle/>
          <a:p>
            <a:pPr algn="l">
              <a:spcAft>
                <a:spcPts val="400"/>
              </a:spcAft>
            </a:pPr>
            <a:r>
              <a:rPr sz="1100" b="0" i="1">
                <a:solidFill>
                  <a:srgbClr val="6B6B6B"/>
                </a:solidFill>
                <a:latin typeface="Segoe UI"/>
              </a:rPr>
              <a:t>Replace the [placeholders]. Send by email or newsletter.</a:t>
            </a:r>
          </a:p>
        </p:txBody>
      </p:sp>
      <p:sp>
        <p:nvSpPr>
          <p:cNvPr id="8" name="TextBox 7"/>
          <p:cNvSpPr txBox="1"/>
          <p:nvPr/>
        </p:nvSpPr>
        <p:spPr>
          <a:xfrm>
            <a:off x="9966960" y="6455664"/>
            <a:ext cx="1920240" cy="292608"/>
          </a:xfrm>
          <a:prstGeom prst="rect">
            <a:avLst/>
          </a:prstGeom>
          <a:noFill/>
        </p:spPr>
        <p:txBody>
          <a:bodyPr wrap="square" lIns="45720" tIns="0" rIns="45720" bIns="0" anchor="t">
            <a:spAutoFit/>
          </a:bodyPr>
          <a:lstStyle/>
          <a:p>
            <a:pPr algn="r">
              <a:spcAft>
                <a:spcPts val="400"/>
              </a:spcAft>
            </a:pPr>
            <a:r>
              <a:rPr sz="900" b="0" i="0">
                <a:solidFill>
                  <a:srgbClr val="C4C4C4"/>
                </a:solidFill>
                <a:latin typeface="Segoe UI"/>
              </a:rPr>
              <a:t>aibusiness.vc</a:t>
            </a:r>
          </a:p>
        </p:txBody>
      </p:sp>
      <p:pic>
        <p:nvPicPr>
          <p:cNvPr id="10" name="Рисунок 9">
            <a:extLst>
              <a:ext uri="{FF2B5EF4-FFF2-40B4-BE49-F238E27FC236}">
                <a16:creationId xmlns:a16="http://schemas.microsoft.com/office/drawing/2014/main" id="{15E52407-A9CA-4670-8934-14DB1D88DBF6}"/>
              </a:ext>
            </a:extLst>
          </p:cNvPr>
          <p:cNvPicPr>
            <a:picLocks noChangeAspect="1"/>
          </p:cNvPicPr>
          <p:nvPr/>
        </p:nvPicPr>
        <p:blipFill rotWithShape="1">
          <a:blip r:embed="rId2"/>
          <a:srcRect l="4274" t="48889" r="56078" b="1600"/>
          <a:stretch/>
        </p:blipFill>
        <p:spPr>
          <a:xfrm>
            <a:off x="8489950" y="1737360"/>
            <a:ext cx="3397250" cy="33954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TotalTime>
  <Words>2479</Words>
  <Application>Microsoft Office PowerPoint</Application>
  <PresentationFormat>Широкоэкранный</PresentationFormat>
  <Paragraphs>231</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Segoe UI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cp:keywords/>
  <dc:description>generated using python-pptx</dc:description>
  <cp:lastModifiedBy>Sergei Ponomarev</cp:lastModifiedBy>
  <cp:revision>6</cp:revision>
  <dcterms:created xsi:type="dcterms:W3CDTF">2013-01-27T09:14:16Z</dcterms:created>
  <dcterms:modified xsi:type="dcterms:W3CDTF">2026-07-02T08:26:11Z</dcterms:modified>
  <cp:category/>
</cp:coreProperties>
</file>